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4" r:id="rId3"/>
    <p:sldId id="265" r:id="rId4"/>
    <p:sldId id="266" r:id="rId5"/>
    <p:sldId id="259" r:id="rId6"/>
    <p:sldId id="263" r:id="rId7"/>
    <p:sldId id="261" r:id="rId8"/>
    <p:sldId id="257" r:id="rId9"/>
    <p:sldId id="258"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64" autoAdjust="0"/>
    <p:restoredTop sz="94660"/>
  </p:normalViewPr>
  <p:slideViewPr>
    <p:cSldViewPr snapToGrid="0">
      <p:cViewPr varScale="1">
        <p:scale>
          <a:sx n="101" d="100"/>
          <a:sy n="101" d="100"/>
        </p:scale>
        <p:origin x="13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6EB7-89B2-C506-2D22-7D9C3A0A5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2FF3266-8F09-1798-D9D5-A641089EE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72E4B72-25D2-FD57-B8BB-165FD7B978A9}"/>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5" name="Footer Placeholder 4">
            <a:extLst>
              <a:ext uri="{FF2B5EF4-FFF2-40B4-BE49-F238E27FC236}">
                <a16:creationId xmlns:a16="http://schemas.microsoft.com/office/drawing/2014/main" id="{A0776901-5E4F-8C06-0B5F-B0A4F1ECA5D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326F7FD-A390-7150-0289-402FBBC39EF3}"/>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2060116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4773-DEBF-068C-769C-D182571A5C5A}"/>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6C8B8AC-07CE-CD70-1E90-E86B60DD6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E13E4BF-885B-29DD-C740-5F1CD86AA27F}"/>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5" name="Footer Placeholder 4">
            <a:extLst>
              <a:ext uri="{FF2B5EF4-FFF2-40B4-BE49-F238E27FC236}">
                <a16:creationId xmlns:a16="http://schemas.microsoft.com/office/drawing/2014/main" id="{9EE797DA-5A4C-F42F-781D-83AE6ACDC4F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936BFD-2D83-F2CE-1F52-B6005E31E0A0}"/>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344646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8A1E4B-4EF2-DE72-BF18-441D5C42A3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2B2D43F-19A4-E1DD-AE65-91FCC89AB6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F2FC07F-6481-A8A7-77CA-ECC1EE0268FD}"/>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5" name="Footer Placeholder 4">
            <a:extLst>
              <a:ext uri="{FF2B5EF4-FFF2-40B4-BE49-F238E27FC236}">
                <a16:creationId xmlns:a16="http://schemas.microsoft.com/office/drawing/2014/main" id="{D40EAE56-33ED-B226-1692-E08A2C654AD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A820DB-CEC0-D33E-6FA3-8CF8A3342CB1}"/>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152093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C53B-4371-D9D1-C2CA-9AC0AFFA977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2DE796E-7720-69F3-8D0E-3E8E1DB9EA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29CFAEF-8001-E116-518A-8D9B94D5E4B2}"/>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5" name="Footer Placeholder 4">
            <a:extLst>
              <a:ext uri="{FF2B5EF4-FFF2-40B4-BE49-F238E27FC236}">
                <a16:creationId xmlns:a16="http://schemas.microsoft.com/office/drawing/2014/main" id="{9D4F7A22-50C2-B14E-4E69-9FE505CE383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BB99FB2-13CA-9B2E-F381-28E2A614C09F}"/>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3420001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AF03-3D12-DE5B-3505-0CACAA3C1D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8202A8D-A8DD-85B1-9E24-2D1E76F363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0B8E03-EB0A-82E5-C9DA-BFAC31509692}"/>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5" name="Footer Placeholder 4">
            <a:extLst>
              <a:ext uri="{FF2B5EF4-FFF2-40B4-BE49-F238E27FC236}">
                <a16:creationId xmlns:a16="http://schemas.microsoft.com/office/drawing/2014/main" id="{5990432F-421D-CC1F-8E43-8F6D317BFC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CE9C7CE-3A5F-D1AB-35AD-17485382790C}"/>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2183154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A2B7-65BB-7BD3-7FD6-2104C9AA6CF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743A1BA-FC03-DF2D-B60C-8549A99747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9DECC97-FCF3-DAC5-FCC4-7C0F079DFE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3FA0528-4811-0DA9-F646-7725C5958F7A}"/>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6" name="Footer Placeholder 5">
            <a:extLst>
              <a:ext uri="{FF2B5EF4-FFF2-40B4-BE49-F238E27FC236}">
                <a16:creationId xmlns:a16="http://schemas.microsoft.com/office/drawing/2014/main" id="{C3E79814-C154-9785-0BE6-0DD5125EACF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5CC66F5-ECAE-0E03-5CBF-4019C37FCECF}"/>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36882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10BA-A290-4E20-A714-D28DC850F3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8A29DA9-AF85-DAA4-5E68-285296026A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A91A3-EE7F-B802-5AB5-2E5115DD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62EFAA27-3C6C-0E70-C41F-721EEADD75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5FAE72-DAE4-37DF-C9EF-0B5FD93E55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20A4C7E-6FB2-96E6-B4E1-FA2009084C1D}"/>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8" name="Footer Placeholder 7">
            <a:extLst>
              <a:ext uri="{FF2B5EF4-FFF2-40B4-BE49-F238E27FC236}">
                <a16:creationId xmlns:a16="http://schemas.microsoft.com/office/drawing/2014/main" id="{0CF21824-21CB-A8EA-439D-2B8A790C24DD}"/>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11E83F-51AB-C878-B910-D3162F07F58D}"/>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2746388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F1DF-EF23-C5A2-61E9-7D2C0FB6E5A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EAE84B0-2960-786C-A66E-E0684ECB8156}"/>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4" name="Footer Placeholder 3">
            <a:extLst>
              <a:ext uri="{FF2B5EF4-FFF2-40B4-BE49-F238E27FC236}">
                <a16:creationId xmlns:a16="http://schemas.microsoft.com/office/drawing/2014/main" id="{4E96DBE7-D195-E1A4-DC14-6C92673357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42DC69C-D803-1B71-9876-73769AFEFC7C}"/>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260639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33B8D-E905-6258-59A1-A0A4364550E1}"/>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3" name="Footer Placeholder 2">
            <a:extLst>
              <a:ext uri="{FF2B5EF4-FFF2-40B4-BE49-F238E27FC236}">
                <a16:creationId xmlns:a16="http://schemas.microsoft.com/office/drawing/2014/main" id="{C02067D0-E416-1597-5966-1CE18063F52D}"/>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3D4D94B5-9ED8-2E31-4A28-4E0809EF2092}"/>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13355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8259-4994-E425-DBB4-1EA2561B9B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6A18EBC-0EE6-BBBB-3483-450EF2F514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A5962EE-BEF4-63A8-BFF1-D80F7396B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B45F0-A856-F247-767C-19AFD3F93E5A}"/>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6" name="Footer Placeholder 5">
            <a:extLst>
              <a:ext uri="{FF2B5EF4-FFF2-40B4-BE49-F238E27FC236}">
                <a16:creationId xmlns:a16="http://schemas.microsoft.com/office/drawing/2014/main" id="{99844560-1471-1C6E-BBC4-DE9F565FC27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7A71D6C-71A7-0F6A-34AF-474DE3C98E9A}"/>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1480009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AC4F-2905-0395-AAE2-E8144FED8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EF9C4E6-212D-0D8F-D382-19A5ED608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7268346-A538-00FD-5094-D6B07460E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4C7EA-016F-B6F3-A7B7-4F46CCA970E8}"/>
              </a:ext>
            </a:extLst>
          </p:cNvPr>
          <p:cNvSpPr>
            <a:spLocks noGrp="1"/>
          </p:cNvSpPr>
          <p:nvPr>
            <p:ph type="dt" sz="half" idx="10"/>
          </p:nvPr>
        </p:nvSpPr>
        <p:spPr/>
        <p:txBody>
          <a:bodyPr/>
          <a:lstStyle/>
          <a:p>
            <a:fld id="{5078E1E7-5CC6-4639-8D85-3E015DD9BBFE}" type="datetimeFigureOut">
              <a:rPr lang="en-SG" smtClean="0"/>
              <a:t>31/3/2024</a:t>
            </a:fld>
            <a:endParaRPr lang="en-SG"/>
          </a:p>
        </p:txBody>
      </p:sp>
      <p:sp>
        <p:nvSpPr>
          <p:cNvPr id="6" name="Footer Placeholder 5">
            <a:extLst>
              <a:ext uri="{FF2B5EF4-FFF2-40B4-BE49-F238E27FC236}">
                <a16:creationId xmlns:a16="http://schemas.microsoft.com/office/drawing/2014/main" id="{78F1304D-D707-C0E0-B0E1-CFB90964F70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C5B1B7D-A9F2-B563-A918-5FBE530F7D07}"/>
              </a:ext>
            </a:extLst>
          </p:cNvPr>
          <p:cNvSpPr>
            <a:spLocks noGrp="1"/>
          </p:cNvSpPr>
          <p:nvPr>
            <p:ph type="sldNum" sz="quarter" idx="12"/>
          </p:nvPr>
        </p:nvSpPr>
        <p:spPr/>
        <p:txBody>
          <a:bodyPr/>
          <a:lstStyle/>
          <a:p>
            <a:fld id="{9F356472-C375-46C3-BDD9-D2578C0A0BC2}" type="slidenum">
              <a:rPr lang="en-SG" smtClean="0"/>
              <a:t>‹#›</a:t>
            </a:fld>
            <a:endParaRPr lang="en-SG"/>
          </a:p>
        </p:txBody>
      </p:sp>
    </p:spTree>
    <p:extLst>
      <p:ext uri="{BB962C8B-B14F-4D97-AF65-F5344CB8AC3E}">
        <p14:creationId xmlns:p14="http://schemas.microsoft.com/office/powerpoint/2010/main" val="3167132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31659-B4F4-DE78-30E5-F55AF2B476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AB31C60-56E2-314F-686C-66C264C1D7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50E6673-C1B9-55BC-439C-418D4C2545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078E1E7-5CC6-4639-8D85-3E015DD9BBFE}" type="datetimeFigureOut">
              <a:rPr lang="en-SG" smtClean="0"/>
              <a:t>31/3/2024</a:t>
            </a:fld>
            <a:endParaRPr lang="en-SG"/>
          </a:p>
        </p:txBody>
      </p:sp>
      <p:sp>
        <p:nvSpPr>
          <p:cNvPr id="5" name="Footer Placeholder 4">
            <a:extLst>
              <a:ext uri="{FF2B5EF4-FFF2-40B4-BE49-F238E27FC236}">
                <a16:creationId xmlns:a16="http://schemas.microsoft.com/office/drawing/2014/main" id="{3038CF56-3A31-CE87-E53D-02DA5C80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2D609E0E-37A4-F69C-F260-8F645AD8C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356472-C375-46C3-BDD9-D2578C0A0BC2}" type="slidenum">
              <a:rPr lang="en-SG" smtClean="0"/>
              <a:t>‹#›</a:t>
            </a:fld>
            <a:endParaRPr lang="en-SG"/>
          </a:p>
        </p:txBody>
      </p:sp>
    </p:spTree>
    <p:extLst>
      <p:ext uri="{BB962C8B-B14F-4D97-AF65-F5344CB8AC3E}">
        <p14:creationId xmlns:p14="http://schemas.microsoft.com/office/powerpoint/2010/main" val="3191957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3A3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E06A-6467-A8CD-B784-48D089B1CD77}"/>
              </a:ext>
            </a:extLst>
          </p:cNvPr>
          <p:cNvSpPr>
            <a:spLocks noGrp="1"/>
          </p:cNvSpPr>
          <p:nvPr>
            <p:ph type="title"/>
          </p:nvPr>
        </p:nvSpPr>
        <p:spPr/>
        <p:txBody>
          <a:bodyPr/>
          <a:lstStyle/>
          <a:p>
            <a:r>
              <a:rPr lang="en-SG" dirty="0">
                <a:solidFill>
                  <a:schemeClr val="bg1"/>
                </a:solidFill>
              </a:rPr>
              <a:t>Decoding Chaos – User Guide</a:t>
            </a:r>
          </a:p>
        </p:txBody>
      </p:sp>
      <p:sp>
        <p:nvSpPr>
          <p:cNvPr id="3" name="Text Placeholder 2">
            <a:extLst>
              <a:ext uri="{FF2B5EF4-FFF2-40B4-BE49-F238E27FC236}">
                <a16:creationId xmlns:a16="http://schemas.microsoft.com/office/drawing/2014/main" id="{DB500F2F-ECFD-73C7-4C1E-FA29051DA34E}"/>
              </a:ext>
            </a:extLst>
          </p:cNvPr>
          <p:cNvSpPr>
            <a:spLocks noGrp="1"/>
          </p:cNvSpPr>
          <p:nvPr>
            <p:ph type="body" idx="1"/>
          </p:nvPr>
        </p:nvSpPr>
        <p:spPr>
          <a:xfrm>
            <a:off x="917575" y="5683477"/>
            <a:ext cx="10515600" cy="337683"/>
          </a:xfrm>
        </p:spPr>
        <p:txBody>
          <a:bodyPr>
            <a:normAutofit/>
          </a:bodyPr>
          <a:lstStyle/>
          <a:p>
            <a:r>
              <a:rPr lang="en-SG" sz="1600" dirty="0">
                <a:solidFill>
                  <a:schemeClr val="tx1">
                    <a:lumMod val="50000"/>
                    <a:lumOff val="50000"/>
                  </a:schemeClr>
                </a:solidFill>
              </a:rPr>
              <a:t>Last update: 31 March 2024</a:t>
            </a:r>
          </a:p>
        </p:txBody>
      </p:sp>
      <p:pic>
        <p:nvPicPr>
          <p:cNvPr id="13" name="Picture 12">
            <a:extLst>
              <a:ext uri="{FF2B5EF4-FFF2-40B4-BE49-F238E27FC236}">
                <a16:creationId xmlns:a16="http://schemas.microsoft.com/office/drawing/2014/main" id="{464F3A80-F68B-C530-C7AC-62B93F5097F4}"/>
              </a:ext>
            </a:extLst>
          </p:cNvPr>
          <p:cNvPicPr>
            <a:picLocks noChangeAspect="1"/>
          </p:cNvPicPr>
          <p:nvPr/>
        </p:nvPicPr>
        <p:blipFill>
          <a:blip r:embed="rId2"/>
          <a:stretch>
            <a:fillRect/>
          </a:stretch>
        </p:blipFill>
        <p:spPr>
          <a:xfrm>
            <a:off x="11483841" y="-17364"/>
            <a:ext cx="713850" cy="488606"/>
          </a:xfrm>
          <a:prstGeom prst="rect">
            <a:avLst/>
          </a:prstGeom>
        </p:spPr>
      </p:pic>
    </p:spTree>
    <p:extLst>
      <p:ext uri="{BB962C8B-B14F-4D97-AF65-F5344CB8AC3E}">
        <p14:creationId xmlns:p14="http://schemas.microsoft.com/office/powerpoint/2010/main" val="1779215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52FE04-4D9A-608B-119D-BE84333405B1}"/>
              </a:ext>
            </a:extLst>
          </p:cNvPr>
          <p:cNvPicPr>
            <a:picLocks noChangeAspect="1"/>
          </p:cNvPicPr>
          <p:nvPr/>
        </p:nvPicPr>
        <p:blipFill>
          <a:blip r:embed="rId2"/>
          <a:stretch>
            <a:fillRect/>
          </a:stretch>
        </p:blipFill>
        <p:spPr>
          <a:xfrm>
            <a:off x="34998" y="439050"/>
            <a:ext cx="12028451" cy="719390"/>
          </a:xfrm>
          <a:prstGeom prst="rect">
            <a:avLst/>
          </a:prstGeom>
        </p:spPr>
      </p:pic>
      <p:pic>
        <p:nvPicPr>
          <p:cNvPr id="5" name="Picture 4">
            <a:extLst>
              <a:ext uri="{FF2B5EF4-FFF2-40B4-BE49-F238E27FC236}">
                <a16:creationId xmlns:a16="http://schemas.microsoft.com/office/drawing/2014/main" id="{CA3A1695-F19A-DDC4-3472-553D52E2BA51}"/>
              </a:ext>
            </a:extLst>
          </p:cNvPr>
          <p:cNvPicPr>
            <a:picLocks noChangeAspect="1"/>
          </p:cNvPicPr>
          <p:nvPr/>
        </p:nvPicPr>
        <p:blipFill>
          <a:blip r:embed="rId3"/>
          <a:stretch>
            <a:fillRect/>
          </a:stretch>
        </p:blipFill>
        <p:spPr>
          <a:xfrm>
            <a:off x="0" y="-17364"/>
            <a:ext cx="12192000" cy="475488"/>
          </a:xfrm>
          <a:prstGeom prst="rect">
            <a:avLst/>
          </a:prstGeom>
        </p:spPr>
      </p:pic>
      <p:sp>
        <p:nvSpPr>
          <p:cNvPr id="6" name="TextBox 5">
            <a:extLst>
              <a:ext uri="{FF2B5EF4-FFF2-40B4-BE49-F238E27FC236}">
                <a16:creationId xmlns:a16="http://schemas.microsoft.com/office/drawing/2014/main" id="{840AD3C8-6231-4E2E-6671-66D8F5CF0BA2}"/>
              </a:ext>
            </a:extLst>
          </p:cNvPr>
          <p:cNvSpPr txBox="1"/>
          <p:nvPr/>
        </p:nvSpPr>
        <p:spPr>
          <a:xfrm>
            <a:off x="90452" y="650823"/>
            <a:ext cx="11898928" cy="292388"/>
          </a:xfrm>
          <a:prstGeom prst="rect">
            <a:avLst/>
          </a:prstGeom>
          <a:noFill/>
        </p:spPr>
        <p:txBody>
          <a:bodyPr wrap="square" lIns="91440" tIns="45720" rIns="91440" bIns="45720" rtlCol="0" anchor="t">
            <a:spAutoFit/>
          </a:bodyPr>
          <a:lstStyle/>
          <a:p>
            <a:r>
              <a:rPr lang="en-US" sz="1300" dirty="0"/>
              <a:t>This page displays an interactive </a:t>
            </a:r>
            <a:r>
              <a:rPr lang="en-US" sz="1300" dirty="0" err="1"/>
              <a:t>datatable</a:t>
            </a:r>
            <a:r>
              <a:rPr lang="en-US" sz="1300" dirty="0"/>
              <a:t> used for the project for users who prefer to navigate the raw dataset.</a:t>
            </a:r>
          </a:p>
        </p:txBody>
      </p:sp>
      <p:sp>
        <p:nvSpPr>
          <p:cNvPr id="7" name="TextBox 6">
            <a:extLst>
              <a:ext uri="{FF2B5EF4-FFF2-40B4-BE49-F238E27FC236}">
                <a16:creationId xmlns:a16="http://schemas.microsoft.com/office/drawing/2014/main" id="{F553AEBC-783E-27E8-98A0-00CDBCF757B7}"/>
              </a:ext>
            </a:extLst>
          </p:cNvPr>
          <p:cNvSpPr txBox="1"/>
          <p:nvPr/>
        </p:nvSpPr>
        <p:spPr>
          <a:xfrm>
            <a:off x="9249484" y="1192948"/>
            <a:ext cx="2813965" cy="1785104"/>
          </a:xfrm>
          <a:prstGeom prst="rect">
            <a:avLst/>
          </a:prstGeom>
          <a:solidFill>
            <a:schemeClr val="bg1">
              <a:lumMod val="95000"/>
            </a:schemeClr>
          </a:solidFill>
          <a:ln>
            <a:solidFill>
              <a:schemeClr val="tx1"/>
            </a:solidFill>
          </a:ln>
        </p:spPr>
        <p:txBody>
          <a:bodyPr wrap="square" rtlCol="0">
            <a:spAutoFit/>
          </a:bodyPr>
          <a:lstStyle/>
          <a:p>
            <a:pPr marL="228600" indent="-228600">
              <a:buAutoNum type="arabicParenR"/>
            </a:pPr>
            <a:r>
              <a:rPr lang="en-SG" sz="1000" dirty="0"/>
              <a:t>Data Table: Users can make use of the interactive table to perform the following:</a:t>
            </a:r>
          </a:p>
          <a:p>
            <a:pPr marL="228600" indent="-228600">
              <a:buAutoNum type="alphaLcPeriod"/>
            </a:pPr>
            <a:r>
              <a:rPr lang="en-SG" sz="1000" dirty="0"/>
              <a:t>Users can select the columns that they are interested to view and hide the rest.</a:t>
            </a:r>
          </a:p>
          <a:p>
            <a:pPr marL="228600" indent="-228600">
              <a:buAutoNum type="alphaLcPeriod"/>
            </a:pPr>
            <a:r>
              <a:rPr lang="en-SG" sz="1000" dirty="0"/>
              <a:t>Users can download/ print dataset.</a:t>
            </a:r>
          </a:p>
          <a:p>
            <a:pPr marL="228600" indent="-228600">
              <a:buAutoNum type="alphaLcPeriod"/>
            </a:pPr>
            <a:r>
              <a:rPr lang="en-SG" sz="1000" dirty="0"/>
              <a:t>Users can specify the number of entries to display.</a:t>
            </a:r>
          </a:p>
          <a:p>
            <a:pPr marL="228600" indent="-228600">
              <a:buAutoNum type="alphaLcPeriod"/>
            </a:pPr>
            <a:r>
              <a:rPr lang="en-SG" sz="1000" dirty="0"/>
              <a:t>Users can search for a particular value or classification via the search box.</a:t>
            </a:r>
          </a:p>
          <a:p>
            <a:pPr marL="228600" indent="-228600">
              <a:buAutoNum type="alphaLcPeriod"/>
            </a:pPr>
            <a:r>
              <a:rPr lang="en-SG" sz="1000" dirty="0"/>
              <a:t>Users can sort each variable in ascending or descending order.</a:t>
            </a:r>
          </a:p>
        </p:txBody>
      </p:sp>
      <p:sp>
        <p:nvSpPr>
          <p:cNvPr id="8" name="TextBox 7">
            <a:extLst>
              <a:ext uri="{FF2B5EF4-FFF2-40B4-BE49-F238E27FC236}">
                <a16:creationId xmlns:a16="http://schemas.microsoft.com/office/drawing/2014/main" id="{E310AA76-AD64-676B-EBCF-F1806362A3B9}"/>
              </a:ext>
            </a:extLst>
          </p:cNvPr>
          <p:cNvSpPr txBox="1"/>
          <p:nvPr/>
        </p:nvSpPr>
        <p:spPr>
          <a:xfrm>
            <a:off x="5691" y="8234"/>
            <a:ext cx="6670274" cy="400110"/>
          </a:xfrm>
          <a:prstGeom prst="rect">
            <a:avLst/>
          </a:prstGeom>
          <a:noFill/>
        </p:spPr>
        <p:txBody>
          <a:bodyPr wrap="square">
            <a:spAutoFit/>
          </a:bodyPr>
          <a:lstStyle/>
          <a:p>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ACLED Data Table</a:t>
            </a:r>
          </a:p>
        </p:txBody>
      </p:sp>
      <p:pic>
        <p:nvPicPr>
          <p:cNvPr id="10" name="Picture 9">
            <a:extLst>
              <a:ext uri="{FF2B5EF4-FFF2-40B4-BE49-F238E27FC236}">
                <a16:creationId xmlns:a16="http://schemas.microsoft.com/office/drawing/2014/main" id="{355C584F-4955-1465-8908-64E8652B0341}"/>
              </a:ext>
            </a:extLst>
          </p:cNvPr>
          <p:cNvPicPr>
            <a:picLocks noChangeAspect="1"/>
          </p:cNvPicPr>
          <p:nvPr/>
        </p:nvPicPr>
        <p:blipFill>
          <a:blip r:embed="rId4"/>
          <a:stretch>
            <a:fillRect/>
          </a:stretch>
        </p:blipFill>
        <p:spPr>
          <a:xfrm>
            <a:off x="128550" y="1412631"/>
            <a:ext cx="8971193" cy="4434290"/>
          </a:xfrm>
          <a:prstGeom prst="rect">
            <a:avLst/>
          </a:prstGeom>
        </p:spPr>
      </p:pic>
      <p:sp>
        <p:nvSpPr>
          <p:cNvPr id="11" name="Arrow: Right 10">
            <a:extLst>
              <a:ext uri="{FF2B5EF4-FFF2-40B4-BE49-F238E27FC236}">
                <a16:creationId xmlns:a16="http://schemas.microsoft.com/office/drawing/2014/main" id="{CB417C81-01CB-1511-7E3D-3E191907A075}"/>
              </a:ext>
            </a:extLst>
          </p:cNvPr>
          <p:cNvSpPr/>
          <p:nvPr/>
        </p:nvSpPr>
        <p:spPr>
          <a:xfrm>
            <a:off x="1033965" y="1673470"/>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1</a:t>
            </a:r>
          </a:p>
        </p:txBody>
      </p:sp>
      <p:sp>
        <p:nvSpPr>
          <p:cNvPr id="12" name="Decagon 11">
            <a:extLst>
              <a:ext uri="{FF2B5EF4-FFF2-40B4-BE49-F238E27FC236}">
                <a16:creationId xmlns:a16="http://schemas.microsoft.com/office/drawing/2014/main" id="{3462094D-FB8F-4075-8E18-D845A75F5D1D}"/>
              </a:ext>
            </a:extLst>
          </p:cNvPr>
          <p:cNvSpPr/>
          <p:nvPr/>
        </p:nvSpPr>
        <p:spPr>
          <a:xfrm>
            <a:off x="3367015" y="2010661"/>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b</a:t>
            </a:r>
          </a:p>
        </p:txBody>
      </p:sp>
      <p:sp>
        <p:nvSpPr>
          <p:cNvPr id="13" name="Decagon 12">
            <a:extLst>
              <a:ext uri="{FF2B5EF4-FFF2-40B4-BE49-F238E27FC236}">
                <a16:creationId xmlns:a16="http://schemas.microsoft.com/office/drawing/2014/main" id="{2CE0FB5A-BA16-2E43-D4D1-BC668CDD7994}"/>
              </a:ext>
            </a:extLst>
          </p:cNvPr>
          <p:cNvSpPr/>
          <p:nvPr/>
        </p:nvSpPr>
        <p:spPr>
          <a:xfrm>
            <a:off x="1247220" y="201736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a</a:t>
            </a:r>
          </a:p>
        </p:txBody>
      </p:sp>
      <p:sp>
        <p:nvSpPr>
          <p:cNvPr id="14" name="Decagon 13">
            <a:extLst>
              <a:ext uri="{FF2B5EF4-FFF2-40B4-BE49-F238E27FC236}">
                <a16:creationId xmlns:a16="http://schemas.microsoft.com/office/drawing/2014/main" id="{1F96C355-8D58-2188-7710-73C1F1862DAB}"/>
              </a:ext>
            </a:extLst>
          </p:cNvPr>
          <p:cNvSpPr/>
          <p:nvPr/>
        </p:nvSpPr>
        <p:spPr>
          <a:xfrm>
            <a:off x="3367015" y="2276536"/>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c</a:t>
            </a:r>
          </a:p>
        </p:txBody>
      </p:sp>
      <p:sp>
        <p:nvSpPr>
          <p:cNvPr id="15" name="Rectangle 14">
            <a:extLst>
              <a:ext uri="{FF2B5EF4-FFF2-40B4-BE49-F238E27FC236}">
                <a16:creationId xmlns:a16="http://schemas.microsoft.com/office/drawing/2014/main" id="{41AABBC1-AA51-DD8D-10E3-939044E4C615}"/>
              </a:ext>
            </a:extLst>
          </p:cNvPr>
          <p:cNvSpPr/>
          <p:nvPr/>
        </p:nvSpPr>
        <p:spPr>
          <a:xfrm>
            <a:off x="2562600" y="2222155"/>
            <a:ext cx="787709"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78B54F65-F1E4-5EF8-E2FE-E22EF1A5212B}"/>
              </a:ext>
            </a:extLst>
          </p:cNvPr>
          <p:cNvSpPr/>
          <p:nvPr/>
        </p:nvSpPr>
        <p:spPr>
          <a:xfrm>
            <a:off x="1554085" y="2011773"/>
            <a:ext cx="787709"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2B08EED6-D9C8-96D7-415C-FE5CECAB753A}"/>
              </a:ext>
            </a:extLst>
          </p:cNvPr>
          <p:cNvSpPr/>
          <p:nvPr/>
        </p:nvSpPr>
        <p:spPr>
          <a:xfrm>
            <a:off x="2384139" y="2010661"/>
            <a:ext cx="888275"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Decagon 17">
            <a:extLst>
              <a:ext uri="{FF2B5EF4-FFF2-40B4-BE49-F238E27FC236}">
                <a16:creationId xmlns:a16="http://schemas.microsoft.com/office/drawing/2014/main" id="{3B29B91F-6B8C-7446-29C8-5DDD37322399}"/>
              </a:ext>
            </a:extLst>
          </p:cNvPr>
          <p:cNvSpPr/>
          <p:nvPr/>
        </p:nvSpPr>
        <p:spPr>
          <a:xfrm>
            <a:off x="1247220" y="2602086"/>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e</a:t>
            </a:r>
          </a:p>
        </p:txBody>
      </p:sp>
      <p:sp>
        <p:nvSpPr>
          <p:cNvPr id="19" name="Rectangle 18">
            <a:extLst>
              <a:ext uri="{FF2B5EF4-FFF2-40B4-BE49-F238E27FC236}">
                <a16:creationId xmlns:a16="http://schemas.microsoft.com/office/drawing/2014/main" id="{5DED377E-6123-2F72-C303-AC1C46BB5FBA}"/>
              </a:ext>
            </a:extLst>
          </p:cNvPr>
          <p:cNvSpPr/>
          <p:nvPr/>
        </p:nvSpPr>
        <p:spPr>
          <a:xfrm>
            <a:off x="1554085" y="2602087"/>
            <a:ext cx="7430547"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Decagon 19">
            <a:extLst>
              <a:ext uri="{FF2B5EF4-FFF2-40B4-BE49-F238E27FC236}">
                <a16:creationId xmlns:a16="http://schemas.microsoft.com/office/drawing/2014/main" id="{1CEB0DD6-73AB-9EC9-299F-FC88708643CD}"/>
              </a:ext>
            </a:extLst>
          </p:cNvPr>
          <p:cNvSpPr/>
          <p:nvPr/>
        </p:nvSpPr>
        <p:spPr>
          <a:xfrm>
            <a:off x="4344971" y="217977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d</a:t>
            </a:r>
          </a:p>
        </p:txBody>
      </p:sp>
      <p:sp>
        <p:nvSpPr>
          <p:cNvPr id="21" name="Rectangle 20">
            <a:extLst>
              <a:ext uri="{FF2B5EF4-FFF2-40B4-BE49-F238E27FC236}">
                <a16:creationId xmlns:a16="http://schemas.microsoft.com/office/drawing/2014/main" id="{C5276293-B945-39DE-BF4E-2686BE1AFA4F}"/>
              </a:ext>
            </a:extLst>
          </p:cNvPr>
          <p:cNvSpPr/>
          <p:nvPr/>
        </p:nvSpPr>
        <p:spPr>
          <a:xfrm>
            <a:off x="4433077" y="2426942"/>
            <a:ext cx="76200" cy="1567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2119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6BEF2-CC15-27C9-0B2C-27FA4B62BC0B}"/>
              </a:ext>
            </a:extLst>
          </p:cNvPr>
          <p:cNvPicPr>
            <a:picLocks noChangeAspect="1"/>
          </p:cNvPicPr>
          <p:nvPr/>
        </p:nvPicPr>
        <p:blipFill>
          <a:blip r:embed="rId2"/>
          <a:stretch>
            <a:fillRect/>
          </a:stretch>
        </p:blipFill>
        <p:spPr>
          <a:xfrm>
            <a:off x="128551" y="1364961"/>
            <a:ext cx="8971193" cy="4778913"/>
          </a:xfrm>
          <a:prstGeom prst="rect">
            <a:avLst/>
          </a:prstGeom>
        </p:spPr>
      </p:pic>
      <p:pic>
        <p:nvPicPr>
          <p:cNvPr id="11" name="Picture 10">
            <a:extLst>
              <a:ext uri="{FF2B5EF4-FFF2-40B4-BE49-F238E27FC236}">
                <a16:creationId xmlns:a16="http://schemas.microsoft.com/office/drawing/2014/main" id="{F50A9A0A-ED8B-6BFA-1630-24188139A4F8}"/>
              </a:ext>
            </a:extLst>
          </p:cNvPr>
          <p:cNvPicPr>
            <a:picLocks noChangeAspect="1"/>
          </p:cNvPicPr>
          <p:nvPr/>
        </p:nvPicPr>
        <p:blipFill rotWithShape="1">
          <a:blip r:embed="rId3"/>
          <a:srcRect l="178" r="85144"/>
          <a:stretch/>
        </p:blipFill>
        <p:spPr>
          <a:xfrm>
            <a:off x="128552" y="1364961"/>
            <a:ext cx="1322424" cy="4669822"/>
          </a:xfrm>
          <a:prstGeom prst="rect">
            <a:avLst/>
          </a:prstGeom>
        </p:spPr>
      </p:pic>
      <p:pic>
        <p:nvPicPr>
          <p:cNvPr id="4" name="Picture 3">
            <a:extLst>
              <a:ext uri="{FF2B5EF4-FFF2-40B4-BE49-F238E27FC236}">
                <a16:creationId xmlns:a16="http://schemas.microsoft.com/office/drawing/2014/main" id="{486B6A4D-57E7-7282-4785-40ECCEC6D30F}"/>
              </a:ext>
            </a:extLst>
          </p:cNvPr>
          <p:cNvPicPr>
            <a:picLocks noChangeAspect="1"/>
          </p:cNvPicPr>
          <p:nvPr/>
        </p:nvPicPr>
        <p:blipFill>
          <a:blip r:embed="rId4"/>
          <a:stretch>
            <a:fillRect/>
          </a:stretch>
        </p:blipFill>
        <p:spPr>
          <a:xfrm>
            <a:off x="34998" y="439050"/>
            <a:ext cx="12028451" cy="719390"/>
          </a:xfrm>
          <a:prstGeom prst="rect">
            <a:avLst/>
          </a:prstGeom>
        </p:spPr>
      </p:pic>
      <p:pic>
        <p:nvPicPr>
          <p:cNvPr id="5" name="Picture 4">
            <a:extLst>
              <a:ext uri="{FF2B5EF4-FFF2-40B4-BE49-F238E27FC236}">
                <a16:creationId xmlns:a16="http://schemas.microsoft.com/office/drawing/2014/main" id="{FB8C9B76-5781-285B-AE23-7CA541DF4A65}"/>
              </a:ext>
            </a:extLst>
          </p:cNvPr>
          <p:cNvPicPr>
            <a:picLocks noChangeAspect="1"/>
          </p:cNvPicPr>
          <p:nvPr/>
        </p:nvPicPr>
        <p:blipFill>
          <a:blip r:embed="rId5"/>
          <a:stretch>
            <a:fillRect/>
          </a:stretch>
        </p:blipFill>
        <p:spPr>
          <a:xfrm>
            <a:off x="0" y="-17364"/>
            <a:ext cx="12192000" cy="475488"/>
          </a:xfrm>
          <a:prstGeom prst="rect">
            <a:avLst/>
          </a:prstGeom>
        </p:spPr>
      </p:pic>
      <p:sp>
        <p:nvSpPr>
          <p:cNvPr id="6" name="TextBox 5">
            <a:extLst>
              <a:ext uri="{FF2B5EF4-FFF2-40B4-BE49-F238E27FC236}">
                <a16:creationId xmlns:a16="http://schemas.microsoft.com/office/drawing/2014/main" id="{0A3C3CF7-9A70-256E-220F-D06FC565E75A}"/>
              </a:ext>
            </a:extLst>
          </p:cNvPr>
          <p:cNvSpPr txBox="1"/>
          <p:nvPr/>
        </p:nvSpPr>
        <p:spPr>
          <a:xfrm>
            <a:off x="90452" y="495702"/>
            <a:ext cx="11898928" cy="507831"/>
          </a:xfrm>
          <a:prstGeom prst="rect">
            <a:avLst/>
          </a:prstGeom>
          <a:noFill/>
        </p:spPr>
        <p:txBody>
          <a:bodyPr wrap="square" lIns="91440" tIns="45720" rIns="91440" bIns="45720" rtlCol="0" anchor="t">
            <a:spAutoFit/>
          </a:bodyPr>
          <a:lstStyle/>
          <a:p>
            <a:r>
              <a:rPr lang="en-US" sz="1300" dirty="0"/>
              <a:t>This page serves as the “landing page” that displays the map of Myanmar and its spatial points (proportional symbol based on fatalities) of armed conflicts over the years (i.e. 2010 to 2023). </a:t>
            </a:r>
            <a:r>
              <a:rPr lang="en-SG" sz="1400" dirty="0"/>
              <a:t> </a:t>
            </a:r>
            <a:r>
              <a:rPr lang="en-SG" sz="1300" dirty="0"/>
              <a:t>This visualisation UI helps: (1) discover armed conflicts trends and (2) conceptualise armed conflict spaces in Myanmar.</a:t>
            </a:r>
            <a:endParaRPr lang="en-US" sz="1300" dirty="0"/>
          </a:p>
        </p:txBody>
      </p:sp>
      <p:sp>
        <p:nvSpPr>
          <p:cNvPr id="7" name="TextBox 6">
            <a:extLst>
              <a:ext uri="{FF2B5EF4-FFF2-40B4-BE49-F238E27FC236}">
                <a16:creationId xmlns:a16="http://schemas.microsoft.com/office/drawing/2014/main" id="{AE06BFD5-DDF7-2AAE-9A7C-5CE800FAA1B7}"/>
              </a:ext>
            </a:extLst>
          </p:cNvPr>
          <p:cNvSpPr txBox="1"/>
          <p:nvPr/>
        </p:nvSpPr>
        <p:spPr>
          <a:xfrm>
            <a:off x="9249484" y="1192948"/>
            <a:ext cx="2813965" cy="3170099"/>
          </a:xfrm>
          <a:prstGeom prst="rect">
            <a:avLst/>
          </a:prstGeom>
          <a:solidFill>
            <a:schemeClr val="bg1">
              <a:lumMod val="95000"/>
            </a:schemeClr>
          </a:solidFill>
          <a:ln>
            <a:solidFill>
              <a:schemeClr val="tx1"/>
            </a:solidFill>
          </a:ln>
        </p:spPr>
        <p:txBody>
          <a:bodyPr wrap="square" rtlCol="0">
            <a:spAutoFit/>
          </a:bodyPr>
          <a:lstStyle/>
          <a:p>
            <a:r>
              <a:rPr lang="en-SG" sz="1000" dirty="0"/>
              <a:t>1) Options for Proportional Symbol Map (based on fatalities). Users can specify the parameters to plot the different armed conflict incidents on the map.</a:t>
            </a:r>
          </a:p>
          <a:p>
            <a:pPr marL="228600" indent="-228600">
              <a:buAutoNum type="alphaLcPeriod"/>
            </a:pPr>
            <a:r>
              <a:rPr lang="en-SG" sz="1000" dirty="0"/>
              <a:t>Users can specify a specific time-period.</a:t>
            </a:r>
          </a:p>
          <a:p>
            <a:pPr marL="228600" indent="-228600">
              <a:buAutoNum type="alphaLcPeriod"/>
            </a:pPr>
            <a:r>
              <a:rPr lang="en-SG" sz="1000" dirty="0"/>
              <a:t>Users can specify the specific event type(s) (</a:t>
            </a:r>
            <a:r>
              <a:rPr lang="en-SG" sz="1000" i="1" dirty="0"/>
              <a:t>allows multiple selection options  with a maximum selection of 3</a:t>
            </a:r>
            <a:r>
              <a:rPr lang="en-SG" sz="1000" dirty="0"/>
              <a:t>).</a:t>
            </a:r>
          </a:p>
          <a:p>
            <a:pPr marL="228600" indent="-228600">
              <a:buAutoNum type="alphaLcPeriod"/>
            </a:pPr>
            <a:r>
              <a:rPr lang="en-SG" sz="1000" dirty="0"/>
              <a:t>Users can select the administrative region level. </a:t>
            </a:r>
          </a:p>
          <a:p>
            <a:pPr marL="228600" indent="-228600">
              <a:buAutoNum type="alphaLcPeriod"/>
            </a:pPr>
            <a:r>
              <a:rPr lang="en-SG" sz="1000" dirty="0"/>
              <a:t>Users can specify the administrative region (</a:t>
            </a:r>
            <a:r>
              <a:rPr lang="en-SG" sz="1000" i="1" dirty="0"/>
              <a:t>allows multiple selection options  with a maximum selection of 5</a:t>
            </a:r>
            <a:r>
              <a:rPr lang="en-SG" sz="1000" dirty="0"/>
              <a:t>). </a:t>
            </a:r>
          </a:p>
          <a:p>
            <a:pPr marL="228600" indent="-228600">
              <a:buAutoNum type="alphaLcPeriod"/>
            </a:pPr>
            <a:endParaRPr lang="en-SG" sz="1000" dirty="0"/>
          </a:p>
          <a:p>
            <a:r>
              <a:rPr lang="en-SG" sz="1000" dirty="0"/>
              <a:t>Users will need to select all the above and click on “Update” to render the map. </a:t>
            </a:r>
          </a:p>
          <a:p>
            <a:endParaRPr lang="en-SG" sz="1000" dirty="0"/>
          </a:p>
          <a:p>
            <a:r>
              <a:rPr lang="en-SG" sz="1000" dirty="0"/>
              <a:t>2) Pop-up box: Users can click on the incident points from the map. A pop-up box will display the armed conflict event information.</a:t>
            </a:r>
          </a:p>
        </p:txBody>
      </p:sp>
      <p:sp>
        <p:nvSpPr>
          <p:cNvPr id="8" name="TextBox 7">
            <a:extLst>
              <a:ext uri="{FF2B5EF4-FFF2-40B4-BE49-F238E27FC236}">
                <a16:creationId xmlns:a16="http://schemas.microsoft.com/office/drawing/2014/main" id="{E15FCFA7-9EBC-2AF8-955F-2CE90FC70940}"/>
              </a:ext>
            </a:extLst>
          </p:cNvPr>
          <p:cNvSpPr txBox="1"/>
          <p:nvPr/>
        </p:nvSpPr>
        <p:spPr>
          <a:xfrm>
            <a:off x="5691" y="8234"/>
            <a:ext cx="6670274" cy="400110"/>
          </a:xfrm>
          <a:prstGeom prst="rect">
            <a:avLst/>
          </a:prstGeom>
          <a:noFill/>
        </p:spPr>
        <p:txBody>
          <a:bodyPr wrap="square">
            <a:spAutoFit/>
          </a:bodyPr>
          <a:lstStyle/>
          <a:p>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Aspatial Analysis – Overview</a:t>
            </a:r>
          </a:p>
        </p:txBody>
      </p:sp>
      <p:grpSp>
        <p:nvGrpSpPr>
          <p:cNvPr id="22" name="Group 21">
            <a:extLst>
              <a:ext uri="{FF2B5EF4-FFF2-40B4-BE49-F238E27FC236}">
                <a16:creationId xmlns:a16="http://schemas.microsoft.com/office/drawing/2014/main" id="{5918D589-A002-D16B-C577-A6698A66D740}"/>
              </a:ext>
            </a:extLst>
          </p:cNvPr>
          <p:cNvGrpSpPr/>
          <p:nvPr/>
        </p:nvGrpSpPr>
        <p:grpSpPr>
          <a:xfrm>
            <a:off x="5697799" y="2367422"/>
            <a:ext cx="1048441" cy="686679"/>
            <a:chOff x="5829300" y="1907540"/>
            <a:chExt cx="1048441" cy="686679"/>
          </a:xfrm>
        </p:grpSpPr>
        <p:pic>
          <p:nvPicPr>
            <p:cNvPr id="23" name="Picture 22">
              <a:extLst>
                <a:ext uri="{FF2B5EF4-FFF2-40B4-BE49-F238E27FC236}">
                  <a16:creationId xmlns:a16="http://schemas.microsoft.com/office/drawing/2014/main" id="{0095AB33-AECD-7ECD-65D3-2D39D734879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179" b="96911" l="3195" r="97338">
                          <a14:foregroundMark x1="2310" y1="5237" x2="78488" y2="9431"/>
                          <a14:foregroundMark x1="78488" y1="9431" x2="95847" y2="66504"/>
                          <a14:foregroundMark x1="95847" y1="66504" x2="64430" y2="86016"/>
                          <a14:foregroundMark x1="64430" y1="86016" x2="5112" y2="84553"/>
                          <a14:foregroundMark x1="5112" y1="84553" x2="3301" y2="7480"/>
                          <a14:foregroundMark x1="8307" y1="3415" x2="41108" y2="1463"/>
                          <a14:foregroundMark x1="41108" y1="1463" x2="80085" y2="2439"/>
                          <a14:foregroundMark x1="80085" y1="2439" x2="94249" y2="56260"/>
                          <a14:foregroundMark x1="94249" y1="56260" x2="95953" y2="78374"/>
                          <a14:foregroundMark x1="30671" y1="47805" x2="73163" y2="46341"/>
                          <a14:foregroundMark x1="89563" y1="6341" x2="91267" y2="44878"/>
                          <a14:foregroundMark x1="95740" y1="10407" x2="96603" y2="28031"/>
                          <a14:foregroundMark x1="49734" y1="95122" x2="49734" y2="96911"/>
                          <a14:backgroundMark x1="426" y1="5203" x2="426" y2="5203"/>
                          <a14:backgroundMark x1="213" y1="5203" x2="213" y2="60163"/>
                          <a14:backgroundMark x1="2343" y1="813" x2="0" y2="5203"/>
                          <a14:backgroundMark x1="745" y1="99187" x2="36528" y2="98862"/>
                          <a14:backgroundMark x1="36528" y1="98862" x2="41960" y2="99187"/>
                          <a14:backgroundMark x1="44728" y1="96911" x2="426" y2="98699"/>
                          <a14:backgroundMark x1="5964" y1="96585" x2="45687" y2="98049"/>
                          <a14:backgroundMark x1="43344" y1="97236" x2="47178" y2="99837"/>
                          <a14:backgroundMark x1="45474" y1="97236" x2="47923" y2="99837"/>
                          <a14:backgroundMark x1="44515" y1="97724" x2="47923" y2="99837"/>
                          <a14:backgroundMark x1="1384" y1="96260" x2="6390" y2="99512"/>
                          <a14:backgroundMark x1="745" y1="95772" x2="2343" y2="99187"/>
                          <a14:backgroundMark x1="426" y1="94797" x2="3514" y2="99187"/>
                          <a14:backgroundMark x1="0" y1="59512" x2="958" y2="97724"/>
                          <a14:backgroundMark x1="22364" y1="98699" x2="39723" y2="97236"/>
                          <a14:backgroundMark x1="20447" y1="96911" x2="40682" y2="96911"/>
                          <a14:backgroundMark x1="22364" y1="98374" x2="41001" y2="96585"/>
                          <a14:backgroundMark x1="42173" y1="98049" x2="25666" y2="98049"/>
                          <a14:backgroundMark x1="31203" y1="96585" x2="44728" y2="96260"/>
                          <a14:backgroundMark x1="44515" y1="96585" x2="47391" y2="99512"/>
                          <a14:backgroundMark x1="52396" y1="99512" x2="98829" y2="96911"/>
                          <a14:backgroundMark x1="56017" y1="97236" x2="85942" y2="99837"/>
                          <a14:backgroundMark x1="85942" y1="99837" x2="96912" y2="98374"/>
                          <a14:backgroundMark x1="56976" y1="98374" x2="95740" y2="96585"/>
                          <a14:backgroundMark x1="53568" y1="97724" x2="92332" y2="97724"/>
                          <a14:backgroundMark x1="92332" y1="97724" x2="97870" y2="97236"/>
                          <a14:backgroundMark x1="67625" y1="95772" x2="80724" y2="95122"/>
                          <a14:backgroundMark x1="55485" y1="97724" x2="67625" y2="96585"/>
                          <a14:backgroundMark x1="54739" y1="96911" x2="60703" y2="96585"/>
                          <a14:backgroundMark x1="62407" y1="96260" x2="55059" y2="96911"/>
                          <a14:backgroundMark x1="55272" y1="96260" x2="64750" y2="97236"/>
                          <a14:backgroundMark x1="56656" y1="96911" x2="55272" y2="95772"/>
                          <a14:backgroundMark x1="56656" y1="92846" x2="52929" y2="98374"/>
                          <a14:backgroundMark x1="56443" y1="96585" x2="82641" y2="94309"/>
                          <a14:backgroundMark x1="66454" y1="97724" x2="92652" y2="93984"/>
                          <a14:backgroundMark x1="92652" y1="93984" x2="92652" y2="93984"/>
                          <a14:backgroundMark x1="77636" y1="97724" x2="97870" y2="96911"/>
                          <a14:backgroundMark x1="90948" y1="97724" x2="96273" y2="97724"/>
                          <a14:backgroundMark x1="99361" y1="3415" x2="99361" y2="3415"/>
                          <a14:backgroundMark x1="98829" y1="7480" x2="97870" y2="55122"/>
                          <a14:backgroundMark x1="98616" y1="23415" x2="99787" y2="26016"/>
                          <a14:backgroundMark x1="99148" y1="31870" x2="99148" y2="98699"/>
                          <a14:backgroundMark x1="94995" y1="97724" x2="98190" y2="92846"/>
                          <a14:backgroundMark x1="98190" y1="1626" x2="99787" y2="20976"/>
                          <a14:backgroundMark x1="96273" y1="2276" x2="98403" y2="4228"/>
                          <a14:backgroundMark x1="53781" y1="96585" x2="51438" y2="99187"/>
                          <a14:backgroundMark x1="47391" y1="95447" x2="47178" y2="97236"/>
                          <a14:backgroundMark x1="47178" y1="97236" x2="48562" y2="99187"/>
                          <a14:backgroundMark x1="54100" y1="96260" x2="50692" y2="99512"/>
                          <a14:backgroundMark x1="22364" y1="95772" x2="45687" y2="95447"/>
                          <a14:backgroundMark x1="45048" y1="96260" x2="47391" y2="99837"/>
                          <a14:backgroundMark x1="46219" y1="94797" x2="48349" y2="99187"/>
                          <a14:backgroundMark x1="53568" y1="95772" x2="51012" y2="99512"/>
                          <a14:backgroundMark x1="53142" y1="95122" x2="51651" y2="99837"/>
                          <a14:backgroundMark x1="54526" y1="95772" x2="79553" y2="94959"/>
                          <a14:backgroundMark x1="79553" y1="94959" x2="99148" y2="95447"/>
                          <a14:backgroundMark x1="22364" y1="95772" x2="745" y2="97724"/>
                          <a14:backgroundMark x1="1704" y1="93984" x2="23323" y2="96911"/>
                          <a14:backgroundMark x1="745" y1="92846" x2="9798" y2="95772"/>
                          <a14:backgroundMark x1="15974" y1="96585" x2="24494" y2="95447"/>
                        </a14:backgroundRemoval>
                      </a14:imgEffect>
                    </a14:imgLayer>
                  </a14:imgProps>
                </a:ext>
              </a:extLst>
            </a:blip>
            <a:stretch>
              <a:fillRect/>
            </a:stretch>
          </p:blipFill>
          <p:spPr>
            <a:xfrm>
              <a:off x="5829300" y="1907540"/>
              <a:ext cx="1048441" cy="686679"/>
            </a:xfrm>
            <a:prstGeom prst="rect">
              <a:avLst/>
            </a:prstGeom>
          </p:spPr>
        </p:pic>
        <p:pic>
          <p:nvPicPr>
            <p:cNvPr id="24" name="Picture 23">
              <a:extLst>
                <a:ext uri="{FF2B5EF4-FFF2-40B4-BE49-F238E27FC236}">
                  <a16:creationId xmlns:a16="http://schemas.microsoft.com/office/drawing/2014/main" id="{9D0E8C9C-ABD9-5D82-17BB-52F23EFD1005}"/>
                </a:ext>
              </a:extLst>
            </p:cNvPr>
            <p:cNvPicPr>
              <a:picLocks noChangeAspect="1"/>
            </p:cNvPicPr>
            <p:nvPr/>
          </p:nvPicPr>
          <p:blipFill>
            <a:blip r:embed="rId8"/>
            <a:stretch>
              <a:fillRect/>
            </a:stretch>
          </p:blipFill>
          <p:spPr>
            <a:xfrm>
              <a:off x="5896768" y="1945900"/>
              <a:ext cx="886620" cy="593902"/>
            </a:xfrm>
            <a:prstGeom prst="rect">
              <a:avLst/>
            </a:prstGeom>
          </p:spPr>
        </p:pic>
      </p:grpSp>
      <p:sp>
        <p:nvSpPr>
          <p:cNvPr id="25" name="Decagon 24">
            <a:extLst>
              <a:ext uri="{FF2B5EF4-FFF2-40B4-BE49-F238E27FC236}">
                <a16:creationId xmlns:a16="http://schemas.microsoft.com/office/drawing/2014/main" id="{B00A6353-20FA-1AAF-9D8B-29680D65F4CB}"/>
              </a:ext>
            </a:extLst>
          </p:cNvPr>
          <p:cNvSpPr/>
          <p:nvPr/>
        </p:nvSpPr>
        <p:spPr>
          <a:xfrm>
            <a:off x="1363632" y="2654256"/>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a</a:t>
            </a:r>
          </a:p>
        </p:txBody>
      </p:sp>
      <p:sp>
        <p:nvSpPr>
          <p:cNvPr id="26" name="Decagon 25">
            <a:extLst>
              <a:ext uri="{FF2B5EF4-FFF2-40B4-BE49-F238E27FC236}">
                <a16:creationId xmlns:a16="http://schemas.microsoft.com/office/drawing/2014/main" id="{8FDFBF39-8246-7234-CAAB-C1F48A5CB09A}"/>
              </a:ext>
            </a:extLst>
          </p:cNvPr>
          <p:cNvSpPr/>
          <p:nvPr/>
        </p:nvSpPr>
        <p:spPr>
          <a:xfrm>
            <a:off x="1363632" y="3006953"/>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b</a:t>
            </a:r>
          </a:p>
        </p:txBody>
      </p:sp>
      <p:sp>
        <p:nvSpPr>
          <p:cNvPr id="27" name="Decagon 26">
            <a:extLst>
              <a:ext uri="{FF2B5EF4-FFF2-40B4-BE49-F238E27FC236}">
                <a16:creationId xmlns:a16="http://schemas.microsoft.com/office/drawing/2014/main" id="{964265E9-D716-D3A9-0FEF-6249E53D5BC4}"/>
              </a:ext>
            </a:extLst>
          </p:cNvPr>
          <p:cNvSpPr/>
          <p:nvPr/>
        </p:nvSpPr>
        <p:spPr>
          <a:xfrm>
            <a:off x="1363632" y="3475675"/>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c</a:t>
            </a:r>
          </a:p>
        </p:txBody>
      </p:sp>
      <p:sp>
        <p:nvSpPr>
          <p:cNvPr id="28" name="Decagon 27">
            <a:extLst>
              <a:ext uri="{FF2B5EF4-FFF2-40B4-BE49-F238E27FC236}">
                <a16:creationId xmlns:a16="http://schemas.microsoft.com/office/drawing/2014/main" id="{EF5AC051-E150-F49E-A53F-D4350113EFD8}"/>
              </a:ext>
            </a:extLst>
          </p:cNvPr>
          <p:cNvSpPr/>
          <p:nvPr/>
        </p:nvSpPr>
        <p:spPr>
          <a:xfrm>
            <a:off x="1363632" y="3828372"/>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d</a:t>
            </a:r>
          </a:p>
        </p:txBody>
      </p:sp>
      <p:sp>
        <p:nvSpPr>
          <p:cNvPr id="30" name="Arrow: Right 29">
            <a:extLst>
              <a:ext uri="{FF2B5EF4-FFF2-40B4-BE49-F238E27FC236}">
                <a16:creationId xmlns:a16="http://schemas.microsoft.com/office/drawing/2014/main" id="{78ED77FC-1C79-5974-D676-F05EC77CC315}"/>
              </a:ext>
            </a:extLst>
          </p:cNvPr>
          <p:cNvSpPr/>
          <p:nvPr/>
        </p:nvSpPr>
        <p:spPr>
          <a:xfrm>
            <a:off x="1150377" y="2290753"/>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1</a:t>
            </a:r>
          </a:p>
        </p:txBody>
      </p:sp>
      <p:sp>
        <p:nvSpPr>
          <p:cNvPr id="31" name="Arrow: Left 30">
            <a:extLst>
              <a:ext uri="{FF2B5EF4-FFF2-40B4-BE49-F238E27FC236}">
                <a16:creationId xmlns:a16="http://schemas.microsoft.com/office/drawing/2014/main" id="{4BB799EA-5572-0A0C-110E-1744F4C372B5}"/>
              </a:ext>
            </a:extLst>
          </p:cNvPr>
          <p:cNvSpPr/>
          <p:nvPr/>
        </p:nvSpPr>
        <p:spPr>
          <a:xfrm>
            <a:off x="2195090" y="4325235"/>
            <a:ext cx="215691"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Right 34">
            <a:extLst>
              <a:ext uri="{FF2B5EF4-FFF2-40B4-BE49-F238E27FC236}">
                <a16:creationId xmlns:a16="http://schemas.microsoft.com/office/drawing/2014/main" id="{050A9F5D-4C86-D51A-1D66-128059716A12}"/>
              </a:ext>
            </a:extLst>
          </p:cNvPr>
          <p:cNvSpPr/>
          <p:nvPr/>
        </p:nvSpPr>
        <p:spPr>
          <a:xfrm>
            <a:off x="5265866" y="2361140"/>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2</a:t>
            </a:r>
          </a:p>
        </p:txBody>
      </p:sp>
      <p:sp>
        <p:nvSpPr>
          <p:cNvPr id="41" name="Rectangle 40">
            <a:extLst>
              <a:ext uri="{FF2B5EF4-FFF2-40B4-BE49-F238E27FC236}">
                <a16:creationId xmlns:a16="http://schemas.microsoft.com/office/drawing/2014/main" id="{FE736591-4574-F141-25A9-204AEFE0F70E}"/>
              </a:ext>
            </a:extLst>
          </p:cNvPr>
          <p:cNvSpPr/>
          <p:nvPr/>
        </p:nvSpPr>
        <p:spPr>
          <a:xfrm>
            <a:off x="2101850" y="1769533"/>
            <a:ext cx="251883" cy="9101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8668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37B79C-1F19-2261-4537-FCA087777F86}"/>
              </a:ext>
            </a:extLst>
          </p:cNvPr>
          <p:cNvPicPr>
            <a:picLocks noChangeAspect="1"/>
          </p:cNvPicPr>
          <p:nvPr/>
        </p:nvPicPr>
        <p:blipFill>
          <a:blip r:embed="rId2"/>
          <a:stretch>
            <a:fillRect/>
          </a:stretch>
        </p:blipFill>
        <p:spPr>
          <a:xfrm>
            <a:off x="128551" y="1354661"/>
            <a:ext cx="9009292" cy="4895405"/>
          </a:xfrm>
          <a:prstGeom prst="rect">
            <a:avLst/>
          </a:prstGeom>
        </p:spPr>
      </p:pic>
      <p:pic>
        <p:nvPicPr>
          <p:cNvPr id="4" name="Picture 3">
            <a:extLst>
              <a:ext uri="{FF2B5EF4-FFF2-40B4-BE49-F238E27FC236}">
                <a16:creationId xmlns:a16="http://schemas.microsoft.com/office/drawing/2014/main" id="{486B6A4D-57E7-7282-4785-40ECCEC6D30F}"/>
              </a:ext>
            </a:extLst>
          </p:cNvPr>
          <p:cNvPicPr>
            <a:picLocks noChangeAspect="1"/>
          </p:cNvPicPr>
          <p:nvPr/>
        </p:nvPicPr>
        <p:blipFill>
          <a:blip r:embed="rId3"/>
          <a:stretch>
            <a:fillRect/>
          </a:stretch>
        </p:blipFill>
        <p:spPr>
          <a:xfrm>
            <a:off x="34998" y="439050"/>
            <a:ext cx="12028451" cy="719390"/>
          </a:xfrm>
          <a:prstGeom prst="rect">
            <a:avLst/>
          </a:prstGeom>
        </p:spPr>
      </p:pic>
      <p:pic>
        <p:nvPicPr>
          <p:cNvPr id="5" name="Picture 4">
            <a:extLst>
              <a:ext uri="{FF2B5EF4-FFF2-40B4-BE49-F238E27FC236}">
                <a16:creationId xmlns:a16="http://schemas.microsoft.com/office/drawing/2014/main" id="{FB8C9B76-5781-285B-AE23-7CA541DF4A65}"/>
              </a:ext>
            </a:extLst>
          </p:cNvPr>
          <p:cNvPicPr>
            <a:picLocks noChangeAspect="1"/>
          </p:cNvPicPr>
          <p:nvPr/>
        </p:nvPicPr>
        <p:blipFill>
          <a:blip r:embed="rId4"/>
          <a:stretch>
            <a:fillRect/>
          </a:stretch>
        </p:blipFill>
        <p:spPr>
          <a:xfrm>
            <a:off x="0" y="-17364"/>
            <a:ext cx="12192000" cy="475488"/>
          </a:xfrm>
          <a:prstGeom prst="rect">
            <a:avLst/>
          </a:prstGeom>
        </p:spPr>
      </p:pic>
      <p:sp>
        <p:nvSpPr>
          <p:cNvPr id="6" name="TextBox 5">
            <a:extLst>
              <a:ext uri="{FF2B5EF4-FFF2-40B4-BE49-F238E27FC236}">
                <a16:creationId xmlns:a16="http://schemas.microsoft.com/office/drawing/2014/main" id="{0A3C3CF7-9A70-256E-220F-D06FC565E75A}"/>
              </a:ext>
            </a:extLst>
          </p:cNvPr>
          <p:cNvSpPr txBox="1"/>
          <p:nvPr/>
        </p:nvSpPr>
        <p:spPr>
          <a:xfrm>
            <a:off x="90452" y="495702"/>
            <a:ext cx="11898928" cy="507831"/>
          </a:xfrm>
          <a:prstGeom prst="rect">
            <a:avLst/>
          </a:prstGeom>
          <a:noFill/>
        </p:spPr>
        <p:txBody>
          <a:bodyPr wrap="square" lIns="91440" tIns="45720" rIns="91440" bIns="45720" rtlCol="0" anchor="t">
            <a:spAutoFit/>
          </a:bodyPr>
          <a:lstStyle/>
          <a:p>
            <a:r>
              <a:rPr lang="en-US" sz="1300" dirty="0"/>
              <a:t>This page serves as the “landing page” that displays the map of Myanmar and its spatial points (proportional symbol based on fatalities) of armed conflicts over the years (i.e. 2010 to 2023). </a:t>
            </a:r>
            <a:r>
              <a:rPr lang="en-SG" sz="1400" dirty="0"/>
              <a:t> </a:t>
            </a:r>
            <a:r>
              <a:rPr lang="en-SG" sz="1300" dirty="0"/>
              <a:t>This visualisation UI helps: (1) discover armed conflicts trends and (2) conceptualise armed conflict spaces in Myanmar.</a:t>
            </a:r>
            <a:endParaRPr lang="en-US" sz="1300" dirty="0"/>
          </a:p>
        </p:txBody>
      </p:sp>
      <p:sp>
        <p:nvSpPr>
          <p:cNvPr id="7" name="TextBox 6">
            <a:extLst>
              <a:ext uri="{FF2B5EF4-FFF2-40B4-BE49-F238E27FC236}">
                <a16:creationId xmlns:a16="http://schemas.microsoft.com/office/drawing/2014/main" id="{AE06BFD5-DDF7-2AAE-9A7C-5CE800FAA1B7}"/>
              </a:ext>
            </a:extLst>
          </p:cNvPr>
          <p:cNvSpPr txBox="1"/>
          <p:nvPr/>
        </p:nvSpPr>
        <p:spPr>
          <a:xfrm>
            <a:off x="9249484" y="1192948"/>
            <a:ext cx="2813965" cy="2862322"/>
          </a:xfrm>
          <a:prstGeom prst="rect">
            <a:avLst/>
          </a:prstGeom>
          <a:solidFill>
            <a:schemeClr val="bg1">
              <a:lumMod val="95000"/>
            </a:schemeClr>
          </a:solidFill>
          <a:ln>
            <a:solidFill>
              <a:schemeClr val="tx1"/>
            </a:solidFill>
          </a:ln>
        </p:spPr>
        <p:txBody>
          <a:bodyPr wrap="square" rtlCol="0">
            <a:spAutoFit/>
          </a:bodyPr>
          <a:lstStyle/>
          <a:p>
            <a:r>
              <a:rPr lang="en-SG" sz="1000" dirty="0"/>
              <a:t>3) Trend Line: Users can select the check box to display trend line based on the selected parameters from the map. The trend line will be displayed below the checkbox selection. </a:t>
            </a:r>
          </a:p>
          <a:p>
            <a:pPr marL="228600" indent="-228600">
              <a:buAutoNum type="alphaLcPeriod"/>
            </a:pPr>
            <a:endParaRPr lang="en-SG" sz="1000" dirty="0"/>
          </a:p>
          <a:p>
            <a:r>
              <a:rPr lang="en-SG" sz="1000" dirty="0"/>
              <a:t>4) Data Table: Users can select the check box to display datable based on the selected parameters from the map. The data table will be displayed below the map.</a:t>
            </a:r>
          </a:p>
          <a:p>
            <a:pPr marL="228600" indent="-228600">
              <a:buAutoNum type="alphaLcPeriod"/>
            </a:pPr>
            <a:r>
              <a:rPr lang="en-SG" sz="1000" dirty="0"/>
              <a:t>Users can select the columns that they are interested to view and hide the rest.</a:t>
            </a:r>
          </a:p>
          <a:p>
            <a:pPr marL="228600" indent="-228600">
              <a:buAutoNum type="alphaLcPeriod"/>
            </a:pPr>
            <a:r>
              <a:rPr lang="en-SG" sz="1000" dirty="0"/>
              <a:t>Users can download/ print dataset.</a:t>
            </a:r>
          </a:p>
          <a:p>
            <a:pPr marL="228600" indent="-228600">
              <a:buAutoNum type="alphaLcPeriod"/>
            </a:pPr>
            <a:r>
              <a:rPr lang="en-SG" sz="1000" dirty="0"/>
              <a:t>Users can specify the number of entries to display.</a:t>
            </a:r>
          </a:p>
          <a:p>
            <a:pPr marL="228600" indent="-228600">
              <a:buAutoNum type="alphaLcPeriod"/>
            </a:pPr>
            <a:r>
              <a:rPr lang="en-SG" sz="1000" dirty="0"/>
              <a:t>Users can search for a particular value or classification via the search box.</a:t>
            </a:r>
          </a:p>
          <a:p>
            <a:pPr marL="228600" indent="-228600">
              <a:buAutoNum type="alphaLcPeriod"/>
            </a:pPr>
            <a:r>
              <a:rPr lang="en-SG" sz="1000" dirty="0"/>
              <a:t>Users can sort each variable in ascending or descending order.</a:t>
            </a:r>
          </a:p>
        </p:txBody>
      </p:sp>
      <p:sp>
        <p:nvSpPr>
          <p:cNvPr id="8" name="TextBox 7">
            <a:extLst>
              <a:ext uri="{FF2B5EF4-FFF2-40B4-BE49-F238E27FC236}">
                <a16:creationId xmlns:a16="http://schemas.microsoft.com/office/drawing/2014/main" id="{E15FCFA7-9EBC-2AF8-955F-2CE90FC70940}"/>
              </a:ext>
            </a:extLst>
          </p:cNvPr>
          <p:cNvSpPr txBox="1"/>
          <p:nvPr/>
        </p:nvSpPr>
        <p:spPr>
          <a:xfrm>
            <a:off x="5691" y="8234"/>
            <a:ext cx="6670274" cy="400110"/>
          </a:xfrm>
          <a:prstGeom prst="rect">
            <a:avLst/>
          </a:prstGeom>
          <a:noFill/>
        </p:spPr>
        <p:txBody>
          <a:bodyPr wrap="square">
            <a:spAutoFit/>
          </a:bodyPr>
          <a:lstStyle/>
          <a:p>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Aspatial Analysis – Overview (cont’d)</a:t>
            </a:r>
          </a:p>
        </p:txBody>
      </p:sp>
      <p:sp>
        <p:nvSpPr>
          <p:cNvPr id="32" name="Arrow: Right 31">
            <a:extLst>
              <a:ext uri="{FF2B5EF4-FFF2-40B4-BE49-F238E27FC236}">
                <a16:creationId xmlns:a16="http://schemas.microsoft.com/office/drawing/2014/main" id="{8F89FCC3-A7D8-D0F0-433D-3409C9EAD871}"/>
              </a:ext>
            </a:extLst>
          </p:cNvPr>
          <p:cNvSpPr/>
          <p:nvPr/>
        </p:nvSpPr>
        <p:spPr>
          <a:xfrm>
            <a:off x="1195664" y="1445569"/>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3</a:t>
            </a:r>
          </a:p>
        </p:txBody>
      </p:sp>
      <p:sp>
        <p:nvSpPr>
          <p:cNvPr id="33" name="Arrow: Right 32">
            <a:extLst>
              <a:ext uri="{FF2B5EF4-FFF2-40B4-BE49-F238E27FC236}">
                <a16:creationId xmlns:a16="http://schemas.microsoft.com/office/drawing/2014/main" id="{3C27A7BE-8B32-D382-F99A-0518B9C1198D}"/>
              </a:ext>
            </a:extLst>
          </p:cNvPr>
          <p:cNvSpPr/>
          <p:nvPr/>
        </p:nvSpPr>
        <p:spPr>
          <a:xfrm>
            <a:off x="1062100" y="4458873"/>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4</a:t>
            </a:r>
          </a:p>
        </p:txBody>
      </p:sp>
      <p:sp>
        <p:nvSpPr>
          <p:cNvPr id="16" name="Arrow: Right 15">
            <a:extLst>
              <a:ext uri="{FF2B5EF4-FFF2-40B4-BE49-F238E27FC236}">
                <a16:creationId xmlns:a16="http://schemas.microsoft.com/office/drawing/2014/main" id="{606B5864-B13E-9C58-3608-CBCE8443953F}"/>
              </a:ext>
            </a:extLst>
          </p:cNvPr>
          <p:cNvSpPr/>
          <p:nvPr/>
        </p:nvSpPr>
        <p:spPr>
          <a:xfrm>
            <a:off x="1062100" y="3031754"/>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4</a:t>
            </a:r>
          </a:p>
        </p:txBody>
      </p:sp>
      <p:sp>
        <p:nvSpPr>
          <p:cNvPr id="21" name="Decagon 20">
            <a:extLst>
              <a:ext uri="{FF2B5EF4-FFF2-40B4-BE49-F238E27FC236}">
                <a16:creationId xmlns:a16="http://schemas.microsoft.com/office/drawing/2014/main" id="{E89C9B8F-688A-472A-9844-2994BAB9DE38}"/>
              </a:ext>
            </a:extLst>
          </p:cNvPr>
          <p:cNvSpPr/>
          <p:nvPr/>
        </p:nvSpPr>
        <p:spPr>
          <a:xfrm>
            <a:off x="3395150" y="4796064"/>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b</a:t>
            </a:r>
          </a:p>
        </p:txBody>
      </p:sp>
      <p:sp>
        <p:nvSpPr>
          <p:cNvPr id="29" name="Decagon 28">
            <a:extLst>
              <a:ext uri="{FF2B5EF4-FFF2-40B4-BE49-F238E27FC236}">
                <a16:creationId xmlns:a16="http://schemas.microsoft.com/office/drawing/2014/main" id="{356C022D-28EB-8FCD-B8CA-603B5FED42BB}"/>
              </a:ext>
            </a:extLst>
          </p:cNvPr>
          <p:cNvSpPr/>
          <p:nvPr/>
        </p:nvSpPr>
        <p:spPr>
          <a:xfrm>
            <a:off x="1275355" y="4802771"/>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a</a:t>
            </a:r>
          </a:p>
        </p:txBody>
      </p:sp>
      <p:sp>
        <p:nvSpPr>
          <p:cNvPr id="36" name="Decagon 35">
            <a:extLst>
              <a:ext uri="{FF2B5EF4-FFF2-40B4-BE49-F238E27FC236}">
                <a16:creationId xmlns:a16="http://schemas.microsoft.com/office/drawing/2014/main" id="{9B8CF7BC-30C5-FEF5-5A84-4C354BB97EB6}"/>
              </a:ext>
            </a:extLst>
          </p:cNvPr>
          <p:cNvSpPr/>
          <p:nvPr/>
        </p:nvSpPr>
        <p:spPr>
          <a:xfrm>
            <a:off x="3395150" y="5061939"/>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c</a:t>
            </a:r>
          </a:p>
        </p:txBody>
      </p:sp>
      <p:sp>
        <p:nvSpPr>
          <p:cNvPr id="37" name="Rectangle 36">
            <a:extLst>
              <a:ext uri="{FF2B5EF4-FFF2-40B4-BE49-F238E27FC236}">
                <a16:creationId xmlns:a16="http://schemas.microsoft.com/office/drawing/2014/main" id="{BDDE9638-FD20-A000-856E-86D298C643BC}"/>
              </a:ext>
            </a:extLst>
          </p:cNvPr>
          <p:cNvSpPr/>
          <p:nvPr/>
        </p:nvSpPr>
        <p:spPr>
          <a:xfrm>
            <a:off x="2590735" y="5007558"/>
            <a:ext cx="787709"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37">
            <a:extLst>
              <a:ext uri="{FF2B5EF4-FFF2-40B4-BE49-F238E27FC236}">
                <a16:creationId xmlns:a16="http://schemas.microsoft.com/office/drawing/2014/main" id="{0259EB27-89CA-9205-CE97-FC263B5A4D5A}"/>
              </a:ext>
            </a:extLst>
          </p:cNvPr>
          <p:cNvSpPr/>
          <p:nvPr/>
        </p:nvSpPr>
        <p:spPr>
          <a:xfrm>
            <a:off x="1582220" y="4797176"/>
            <a:ext cx="787709"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F54EB945-3404-120C-B343-E4C656B9FB61}"/>
              </a:ext>
            </a:extLst>
          </p:cNvPr>
          <p:cNvSpPr/>
          <p:nvPr/>
        </p:nvSpPr>
        <p:spPr>
          <a:xfrm>
            <a:off x="2412274" y="4796064"/>
            <a:ext cx="888275"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Decagon 42">
            <a:extLst>
              <a:ext uri="{FF2B5EF4-FFF2-40B4-BE49-F238E27FC236}">
                <a16:creationId xmlns:a16="http://schemas.microsoft.com/office/drawing/2014/main" id="{5097F8E6-AD67-BD28-4B86-810FA9A721FD}"/>
              </a:ext>
            </a:extLst>
          </p:cNvPr>
          <p:cNvSpPr/>
          <p:nvPr/>
        </p:nvSpPr>
        <p:spPr>
          <a:xfrm>
            <a:off x="1275355" y="5387489"/>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e</a:t>
            </a:r>
          </a:p>
        </p:txBody>
      </p:sp>
      <p:sp>
        <p:nvSpPr>
          <p:cNvPr id="44" name="Rectangle 43">
            <a:extLst>
              <a:ext uri="{FF2B5EF4-FFF2-40B4-BE49-F238E27FC236}">
                <a16:creationId xmlns:a16="http://schemas.microsoft.com/office/drawing/2014/main" id="{63C97278-68FE-4E06-F30F-EA6B24692925}"/>
              </a:ext>
            </a:extLst>
          </p:cNvPr>
          <p:cNvSpPr/>
          <p:nvPr/>
        </p:nvSpPr>
        <p:spPr>
          <a:xfrm>
            <a:off x="1582220" y="5387490"/>
            <a:ext cx="7430547"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Decagon 44">
            <a:extLst>
              <a:ext uri="{FF2B5EF4-FFF2-40B4-BE49-F238E27FC236}">
                <a16:creationId xmlns:a16="http://schemas.microsoft.com/office/drawing/2014/main" id="{C4B6AF03-9ACE-FB85-8229-4C135A1B8A13}"/>
              </a:ext>
            </a:extLst>
          </p:cNvPr>
          <p:cNvSpPr/>
          <p:nvPr/>
        </p:nvSpPr>
        <p:spPr>
          <a:xfrm>
            <a:off x="4325417" y="4959545"/>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d</a:t>
            </a:r>
          </a:p>
        </p:txBody>
      </p:sp>
      <p:sp>
        <p:nvSpPr>
          <p:cNvPr id="46" name="Rectangle 45">
            <a:extLst>
              <a:ext uri="{FF2B5EF4-FFF2-40B4-BE49-F238E27FC236}">
                <a16:creationId xmlns:a16="http://schemas.microsoft.com/office/drawing/2014/main" id="{6AE9ADC6-DC94-5B62-2891-9B71468BD84A}"/>
              </a:ext>
            </a:extLst>
          </p:cNvPr>
          <p:cNvSpPr/>
          <p:nvPr/>
        </p:nvSpPr>
        <p:spPr>
          <a:xfrm>
            <a:off x="4413523" y="5206709"/>
            <a:ext cx="76200" cy="1567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5558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9615799-D9A4-3384-D204-580E141F55B0}"/>
              </a:ext>
            </a:extLst>
          </p:cNvPr>
          <p:cNvGrpSpPr/>
          <p:nvPr/>
        </p:nvGrpSpPr>
        <p:grpSpPr>
          <a:xfrm>
            <a:off x="167717" y="1225395"/>
            <a:ext cx="9043289" cy="6439267"/>
            <a:chOff x="12318111" y="1192948"/>
            <a:chExt cx="9043289" cy="6439267"/>
          </a:xfrm>
        </p:grpSpPr>
        <p:pic>
          <p:nvPicPr>
            <p:cNvPr id="29" name="Picture 28">
              <a:extLst>
                <a:ext uri="{FF2B5EF4-FFF2-40B4-BE49-F238E27FC236}">
                  <a16:creationId xmlns:a16="http://schemas.microsoft.com/office/drawing/2014/main" id="{50D81F96-7825-696A-699F-FD9C3F4CC41E}"/>
                </a:ext>
              </a:extLst>
            </p:cNvPr>
            <p:cNvPicPr>
              <a:picLocks noChangeAspect="1"/>
            </p:cNvPicPr>
            <p:nvPr/>
          </p:nvPicPr>
          <p:blipFill>
            <a:blip r:embed="rId2"/>
            <a:stretch>
              <a:fillRect/>
            </a:stretch>
          </p:blipFill>
          <p:spPr>
            <a:xfrm>
              <a:off x="12318111" y="1192948"/>
              <a:ext cx="9009672" cy="4669822"/>
            </a:xfrm>
            <a:prstGeom prst="rect">
              <a:avLst/>
            </a:prstGeom>
          </p:spPr>
        </p:pic>
        <p:pic>
          <p:nvPicPr>
            <p:cNvPr id="30" name="Picture 29">
              <a:extLst>
                <a:ext uri="{FF2B5EF4-FFF2-40B4-BE49-F238E27FC236}">
                  <a16:creationId xmlns:a16="http://schemas.microsoft.com/office/drawing/2014/main" id="{B0207F46-0649-429A-B045-8D012D3D66FA}"/>
                </a:ext>
              </a:extLst>
            </p:cNvPr>
            <p:cNvPicPr>
              <a:picLocks noChangeAspect="1"/>
            </p:cNvPicPr>
            <p:nvPr/>
          </p:nvPicPr>
          <p:blipFill rotWithShape="1">
            <a:blip r:embed="rId3"/>
            <a:srcRect r="723"/>
            <a:stretch/>
          </p:blipFill>
          <p:spPr>
            <a:xfrm>
              <a:off x="12318112" y="5697145"/>
              <a:ext cx="9043288" cy="1935070"/>
            </a:xfrm>
            <a:prstGeom prst="rect">
              <a:avLst/>
            </a:prstGeom>
          </p:spPr>
        </p:pic>
      </p:grpSp>
      <p:pic>
        <p:nvPicPr>
          <p:cNvPr id="4" name="Picture 3">
            <a:extLst>
              <a:ext uri="{FF2B5EF4-FFF2-40B4-BE49-F238E27FC236}">
                <a16:creationId xmlns:a16="http://schemas.microsoft.com/office/drawing/2014/main" id="{C89370D4-A066-1D0B-7E2D-FDAF39A0799B}"/>
              </a:ext>
            </a:extLst>
          </p:cNvPr>
          <p:cNvPicPr>
            <a:picLocks noChangeAspect="1"/>
          </p:cNvPicPr>
          <p:nvPr/>
        </p:nvPicPr>
        <p:blipFill>
          <a:blip r:embed="rId4"/>
          <a:stretch>
            <a:fillRect/>
          </a:stretch>
        </p:blipFill>
        <p:spPr>
          <a:xfrm>
            <a:off x="34998" y="439050"/>
            <a:ext cx="12028451" cy="719390"/>
          </a:xfrm>
          <a:prstGeom prst="rect">
            <a:avLst/>
          </a:prstGeom>
        </p:spPr>
      </p:pic>
      <p:pic>
        <p:nvPicPr>
          <p:cNvPr id="44" name="Picture 43">
            <a:extLst>
              <a:ext uri="{FF2B5EF4-FFF2-40B4-BE49-F238E27FC236}">
                <a16:creationId xmlns:a16="http://schemas.microsoft.com/office/drawing/2014/main" id="{B886DB73-508F-A298-2197-4D5FD4107A76}"/>
              </a:ext>
            </a:extLst>
          </p:cNvPr>
          <p:cNvPicPr>
            <a:picLocks noChangeAspect="1"/>
          </p:cNvPicPr>
          <p:nvPr/>
        </p:nvPicPr>
        <p:blipFill>
          <a:blip r:embed="rId5"/>
          <a:stretch>
            <a:fillRect/>
          </a:stretch>
        </p:blipFill>
        <p:spPr>
          <a:xfrm>
            <a:off x="0" y="-17364"/>
            <a:ext cx="12192000" cy="475488"/>
          </a:xfrm>
          <a:prstGeom prst="rect">
            <a:avLst/>
          </a:prstGeom>
        </p:spPr>
      </p:pic>
      <p:sp>
        <p:nvSpPr>
          <p:cNvPr id="13" name="TextBox 12">
            <a:extLst>
              <a:ext uri="{FF2B5EF4-FFF2-40B4-BE49-F238E27FC236}">
                <a16:creationId xmlns:a16="http://schemas.microsoft.com/office/drawing/2014/main" id="{64993623-4AEA-BA32-1A96-7D8221C9E600}"/>
              </a:ext>
            </a:extLst>
          </p:cNvPr>
          <p:cNvSpPr txBox="1"/>
          <p:nvPr/>
        </p:nvSpPr>
        <p:spPr>
          <a:xfrm>
            <a:off x="90452" y="495702"/>
            <a:ext cx="11898928" cy="492443"/>
          </a:xfrm>
          <a:prstGeom prst="rect">
            <a:avLst/>
          </a:prstGeom>
          <a:noFill/>
        </p:spPr>
        <p:txBody>
          <a:bodyPr wrap="square" lIns="91440" tIns="45720" rIns="91440" bIns="45720" rtlCol="0" anchor="t">
            <a:spAutoFit/>
          </a:bodyPr>
          <a:lstStyle/>
          <a:p>
            <a:r>
              <a:rPr lang="en-SG" sz="1300" dirty="0"/>
              <a:t>This analysis page allows users to perform </a:t>
            </a:r>
            <a:r>
              <a:rPr lang="en-US" sz="1300" dirty="0"/>
              <a:t>data </a:t>
            </a:r>
            <a:r>
              <a:rPr lang="en-US" sz="1300" dirty="0" err="1"/>
              <a:t>visualisation</a:t>
            </a:r>
            <a:r>
              <a:rPr lang="en-US" sz="1300" dirty="0"/>
              <a:t> to show the armed conflict incidents’ (and fatalities) spatial and density distribution represented in choropleth map and density ridge plot respectively.</a:t>
            </a:r>
          </a:p>
        </p:txBody>
      </p:sp>
      <p:sp>
        <p:nvSpPr>
          <p:cNvPr id="9" name="TextBox 8">
            <a:extLst>
              <a:ext uri="{FF2B5EF4-FFF2-40B4-BE49-F238E27FC236}">
                <a16:creationId xmlns:a16="http://schemas.microsoft.com/office/drawing/2014/main" id="{99D4723A-ECFA-F873-81B7-7E9D67A1A762}"/>
              </a:ext>
            </a:extLst>
          </p:cNvPr>
          <p:cNvSpPr txBox="1"/>
          <p:nvPr/>
        </p:nvSpPr>
        <p:spPr>
          <a:xfrm>
            <a:off x="5691" y="8234"/>
            <a:ext cx="6670274" cy="400110"/>
          </a:xfrm>
          <a:prstGeom prst="rect">
            <a:avLst/>
          </a:prstGeom>
          <a:noFill/>
        </p:spPr>
        <p:txBody>
          <a:bodyPr wrap="square">
            <a:spAutoFit/>
          </a:bodyPr>
          <a:lstStyle/>
          <a:p>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Aspatial Analysis – Distribution Analysis</a:t>
            </a:r>
          </a:p>
        </p:txBody>
      </p:sp>
      <p:sp>
        <p:nvSpPr>
          <p:cNvPr id="34" name="Decagon 33">
            <a:extLst>
              <a:ext uri="{FF2B5EF4-FFF2-40B4-BE49-F238E27FC236}">
                <a16:creationId xmlns:a16="http://schemas.microsoft.com/office/drawing/2014/main" id="{BAC1853A-ECCB-8393-AFEB-3508EE19E255}"/>
              </a:ext>
            </a:extLst>
          </p:cNvPr>
          <p:cNvSpPr/>
          <p:nvPr/>
        </p:nvSpPr>
        <p:spPr>
          <a:xfrm>
            <a:off x="1328798" y="2514919"/>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a</a:t>
            </a:r>
          </a:p>
        </p:txBody>
      </p:sp>
      <p:sp>
        <p:nvSpPr>
          <p:cNvPr id="38" name="Decagon 37">
            <a:extLst>
              <a:ext uri="{FF2B5EF4-FFF2-40B4-BE49-F238E27FC236}">
                <a16:creationId xmlns:a16="http://schemas.microsoft.com/office/drawing/2014/main" id="{5432EAF7-A515-3AB0-744A-49F734F72654}"/>
              </a:ext>
            </a:extLst>
          </p:cNvPr>
          <p:cNvSpPr/>
          <p:nvPr/>
        </p:nvSpPr>
        <p:spPr>
          <a:xfrm>
            <a:off x="1328798" y="2867616"/>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b</a:t>
            </a:r>
          </a:p>
        </p:txBody>
      </p:sp>
      <p:sp>
        <p:nvSpPr>
          <p:cNvPr id="39" name="Decagon 38">
            <a:extLst>
              <a:ext uri="{FF2B5EF4-FFF2-40B4-BE49-F238E27FC236}">
                <a16:creationId xmlns:a16="http://schemas.microsoft.com/office/drawing/2014/main" id="{745B9759-0DA2-7BB5-E95E-7FAD819CBDF0}"/>
              </a:ext>
            </a:extLst>
          </p:cNvPr>
          <p:cNvSpPr/>
          <p:nvPr/>
        </p:nvSpPr>
        <p:spPr>
          <a:xfrm>
            <a:off x="1328798" y="333633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c</a:t>
            </a:r>
          </a:p>
        </p:txBody>
      </p:sp>
      <p:sp>
        <p:nvSpPr>
          <p:cNvPr id="40" name="Decagon 39">
            <a:extLst>
              <a:ext uri="{FF2B5EF4-FFF2-40B4-BE49-F238E27FC236}">
                <a16:creationId xmlns:a16="http://schemas.microsoft.com/office/drawing/2014/main" id="{3103B983-07D5-3339-7581-2C6EFEE1520B}"/>
              </a:ext>
            </a:extLst>
          </p:cNvPr>
          <p:cNvSpPr/>
          <p:nvPr/>
        </p:nvSpPr>
        <p:spPr>
          <a:xfrm>
            <a:off x="1328798" y="3689035"/>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d</a:t>
            </a:r>
          </a:p>
        </p:txBody>
      </p:sp>
      <p:sp>
        <p:nvSpPr>
          <p:cNvPr id="41" name="Arrow: Right 40">
            <a:extLst>
              <a:ext uri="{FF2B5EF4-FFF2-40B4-BE49-F238E27FC236}">
                <a16:creationId xmlns:a16="http://schemas.microsoft.com/office/drawing/2014/main" id="{21BD4F3C-14F3-B798-CD5B-5CE27119A840}"/>
              </a:ext>
            </a:extLst>
          </p:cNvPr>
          <p:cNvSpPr/>
          <p:nvPr/>
        </p:nvSpPr>
        <p:spPr>
          <a:xfrm>
            <a:off x="1115543" y="2151416"/>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1</a:t>
            </a:r>
          </a:p>
        </p:txBody>
      </p:sp>
      <p:sp>
        <p:nvSpPr>
          <p:cNvPr id="42" name="TextBox 41">
            <a:extLst>
              <a:ext uri="{FF2B5EF4-FFF2-40B4-BE49-F238E27FC236}">
                <a16:creationId xmlns:a16="http://schemas.microsoft.com/office/drawing/2014/main" id="{61DB0088-CD63-E54F-5D72-021142BAACF9}"/>
              </a:ext>
            </a:extLst>
          </p:cNvPr>
          <p:cNvSpPr txBox="1"/>
          <p:nvPr/>
        </p:nvSpPr>
        <p:spPr>
          <a:xfrm>
            <a:off x="9249484" y="1192948"/>
            <a:ext cx="2813965" cy="5170646"/>
          </a:xfrm>
          <a:prstGeom prst="rect">
            <a:avLst/>
          </a:prstGeom>
          <a:solidFill>
            <a:schemeClr val="bg1">
              <a:lumMod val="95000"/>
            </a:schemeClr>
          </a:solidFill>
          <a:ln>
            <a:solidFill>
              <a:schemeClr val="tx1"/>
            </a:solidFill>
          </a:ln>
        </p:spPr>
        <p:txBody>
          <a:bodyPr wrap="square" rtlCol="0">
            <a:spAutoFit/>
          </a:bodyPr>
          <a:lstStyle/>
          <a:p>
            <a:r>
              <a:rPr lang="en-SG" sz="1000" dirty="0"/>
              <a:t>1) Options for the two distribution plots (Choropleth Map and Density Ridge). </a:t>
            </a:r>
          </a:p>
          <a:p>
            <a:r>
              <a:rPr lang="en-SG" sz="1000" dirty="0"/>
              <a:t>Users can specify the parameters.</a:t>
            </a:r>
          </a:p>
          <a:p>
            <a:pPr marL="228600" indent="-228600">
              <a:buAutoNum type="alphaLcPeriod"/>
            </a:pPr>
            <a:r>
              <a:rPr lang="en-SG" sz="1000" dirty="0"/>
              <a:t>Users can select year.</a:t>
            </a:r>
          </a:p>
          <a:p>
            <a:pPr marL="228600" indent="-228600">
              <a:buAutoNum type="alphaLcPeriod"/>
            </a:pPr>
            <a:r>
              <a:rPr lang="en-SG" sz="1000" dirty="0"/>
              <a:t>Users can select the administrative region level. </a:t>
            </a:r>
          </a:p>
          <a:p>
            <a:pPr marL="228600" indent="-228600">
              <a:buFontTx/>
              <a:buAutoNum type="alphaLcPeriod"/>
            </a:pPr>
            <a:r>
              <a:rPr lang="en-SG" sz="1000" dirty="0"/>
              <a:t>Users can select the rates (based on incident events or fatalities). </a:t>
            </a:r>
          </a:p>
          <a:p>
            <a:pPr marL="228600" indent="-228600">
              <a:buFontTx/>
              <a:buAutoNum type="alphaLcPeriod"/>
            </a:pPr>
            <a:r>
              <a:rPr lang="en-SG" sz="1000" dirty="0"/>
              <a:t>Users can select the colour palette to plot the choropleth map and density ridge plot. </a:t>
            </a:r>
            <a:r>
              <a:rPr lang="en-SG" sz="1000" i="1" dirty="0"/>
              <a:t>Note: Colour palette is only applicable to density ridge style (when set to default).</a:t>
            </a:r>
          </a:p>
          <a:p>
            <a:endParaRPr lang="en-SG" sz="1000" dirty="0"/>
          </a:p>
          <a:p>
            <a:r>
              <a:rPr lang="en-SG" sz="1000" dirty="0"/>
              <a:t>2) Customise Spatial Map: Users can select the check box to display additional parameters available to customise the choropleth map.</a:t>
            </a:r>
          </a:p>
          <a:p>
            <a:r>
              <a:rPr lang="en-SG" sz="1000" dirty="0"/>
              <a:t>The additional custom parameters will be displayed. </a:t>
            </a:r>
          </a:p>
          <a:p>
            <a:pPr marL="228600" indent="-228600">
              <a:buAutoNum type="alphaLcPeriod"/>
            </a:pPr>
            <a:r>
              <a:rPr lang="en-SG" sz="1000" dirty="0"/>
              <a:t>Users can select the classification type (i.e. </a:t>
            </a:r>
            <a:r>
              <a:rPr lang="en-SG" sz="1000" dirty="0" err="1"/>
              <a:t>boxmap</a:t>
            </a:r>
            <a:r>
              <a:rPr lang="en-SG" sz="1000" dirty="0"/>
              <a:t>, equal, </a:t>
            </a:r>
            <a:r>
              <a:rPr lang="en-SG" sz="1000" dirty="0" err="1"/>
              <a:t>kmeans</a:t>
            </a:r>
            <a:r>
              <a:rPr lang="en-SG" sz="1000" dirty="0"/>
              <a:t>, pretty, quantile).</a:t>
            </a:r>
          </a:p>
          <a:p>
            <a:pPr marL="228600" indent="-228600">
              <a:buAutoNum type="alphaLcPeriod"/>
            </a:pPr>
            <a:r>
              <a:rPr lang="en-SG" sz="1000" dirty="0"/>
              <a:t>Users can select the number of classes to classify the data.</a:t>
            </a:r>
          </a:p>
          <a:p>
            <a:endParaRPr lang="en-SG" sz="1000" dirty="0"/>
          </a:p>
          <a:p>
            <a:r>
              <a:rPr lang="en-SG" sz="1000" dirty="0"/>
              <a:t>3) Customise Density Ridge Plot: Users can select the check box to display additional parameter available to customise the density ridge plot. The additional custom parameters will be displayed. </a:t>
            </a:r>
          </a:p>
          <a:p>
            <a:pPr marL="228600" indent="-228600">
              <a:buAutoNum type="alphaLcPeriod"/>
            </a:pPr>
            <a:r>
              <a:rPr lang="en-SG" sz="1000" dirty="0"/>
              <a:t>Users can select the style (i.e. Default, Quantile, Probability, Tail Probability)</a:t>
            </a:r>
          </a:p>
          <a:p>
            <a:pPr marL="177800"/>
            <a:r>
              <a:rPr lang="en-SG" sz="1000" i="1" dirty="0"/>
              <a:t>Note: Colour palette is only applicable to density ridge style (when set to default).</a:t>
            </a:r>
          </a:p>
        </p:txBody>
      </p:sp>
      <p:sp>
        <p:nvSpPr>
          <p:cNvPr id="43" name="Arrow: Right 42">
            <a:extLst>
              <a:ext uri="{FF2B5EF4-FFF2-40B4-BE49-F238E27FC236}">
                <a16:creationId xmlns:a16="http://schemas.microsoft.com/office/drawing/2014/main" id="{7F7C1A12-1C39-7CCC-0950-D5D5287A9A36}"/>
              </a:ext>
            </a:extLst>
          </p:cNvPr>
          <p:cNvSpPr/>
          <p:nvPr/>
        </p:nvSpPr>
        <p:spPr>
          <a:xfrm>
            <a:off x="1115543" y="4019336"/>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2</a:t>
            </a:r>
          </a:p>
        </p:txBody>
      </p:sp>
      <p:sp>
        <p:nvSpPr>
          <p:cNvPr id="45" name="Arrow: Right 44">
            <a:extLst>
              <a:ext uri="{FF2B5EF4-FFF2-40B4-BE49-F238E27FC236}">
                <a16:creationId xmlns:a16="http://schemas.microsoft.com/office/drawing/2014/main" id="{92BD39CF-427C-405A-EE04-E33A061131F5}"/>
              </a:ext>
            </a:extLst>
          </p:cNvPr>
          <p:cNvSpPr/>
          <p:nvPr/>
        </p:nvSpPr>
        <p:spPr>
          <a:xfrm>
            <a:off x="1115543" y="5669608"/>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dirty="0"/>
              <a:t>3</a:t>
            </a:r>
          </a:p>
        </p:txBody>
      </p:sp>
      <p:sp>
        <p:nvSpPr>
          <p:cNvPr id="46" name="Decagon 45">
            <a:extLst>
              <a:ext uri="{FF2B5EF4-FFF2-40B4-BE49-F238E27FC236}">
                <a16:creationId xmlns:a16="http://schemas.microsoft.com/office/drawing/2014/main" id="{18B250BB-D394-A2BD-DBC7-76924CB40442}"/>
              </a:ext>
            </a:extLst>
          </p:cNvPr>
          <p:cNvSpPr/>
          <p:nvPr/>
        </p:nvSpPr>
        <p:spPr>
          <a:xfrm>
            <a:off x="1331218" y="4565735"/>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a</a:t>
            </a:r>
          </a:p>
        </p:txBody>
      </p:sp>
      <p:sp>
        <p:nvSpPr>
          <p:cNvPr id="47" name="Decagon 46">
            <a:extLst>
              <a:ext uri="{FF2B5EF4-FFF2-40B4-BE49-F238E27FC236}">
                <a16:creationId xmlns:a16="http://schemas.microsoft.com/office/drawing/2014/main" id="{6A645EDE-0EC9-7B68-AB75-170CBAB88B11}"/>
              </a:ext>
            </a:extLst>
          </p:cNvPr>
          <p:cNvSpPr/>
          <p:nvPr/>
        </p:nvSpPr>
        <p:spPr>
          <a:xfrm>
            <a:off x="1328798" y="5087680"/>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b</a:t>
            </a:r>
          </a:p>
        </p:txBody>
      </p:sp>
      <p:sp>
        <p:nvSpPr>
          <p:cNvPr id="48" name="Decagon 47">
            <a:extLst>
              <a:ext uri="{FF2B5EF4-FFF2-40B4-BE49-F238E27FC236}">
                <a16:creationId xmlns:a16="http://schemas.microsoft.com/office/drawing/2014/main" id="{10EC4FDC-CCAB-2D9B-77CF-7B1FE9F158BC}"/>
              </a:ext>
            </a:extLst>
          </p:cNvPr>
          <p:cNvSpPr/>
          <p:nvPr/>
        </p:nvSpPr>
        <p:spPr>
          <a:xfrm>
            <a:off x="1328798" y="6310349"/>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a</a:t>
            </a:r>
          </a:p>
        </p:txBody>
      </p:sp>
    </p:spTree>
    <p:extLst>
      <p:ext uri="{BB962C8B-B14F-4D97-AF65-F5344CB8AC3E}">
        <p14:creationId xmlns:p14="http://schemas.microsoft.com/office/powerpoint/2010/main" val="215480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37934E2-C996-EED4-E493-F33119E8406A}"/>
              </a:ext>
            </a:extLst>
          </p:cNvPr>
          <p:cNvPicPr>
            <a:picLocks noChangeAspect="1"/>
          </p:cNvPicPr>
          <p:nvPr/>
        </p:nvPicPr>
        <p:blipFill>
          <a:blip r:embed="rId2"/>
          <a:stretch>
            <a:fillRect/>
          </a:stretch>
        </p:blipFill>
        <p:spPr>
          <a:xfrm>
            <a:off x="167717" y="1206479"/>
            <a:ext cx="9009444" cy="5651521"/>
          </a:xfrm>
          <a:prstGeom prst="rect">
            <a:avLst/>
          </a:prstGeom>
        </p:spPr>
      </p:pic>
      <p:pic>
        <p:nvPicPr>
          <p:cNvPr id="12" name="Picture 11">
            <a:extLst>
              <a:ext uri="{FF2B5EF4-FFF2-40B4-BE49-F238E27FC236}">
                <a16:creationId xmlns:a16="http://schemas.microsoft.com/office/drawing/2014/main" id="{DE5600F2-4CB0-D4D7-E764-AC440621E28C}"/>
              </a:ext>
            </a:extLst>
          </p:cNvPr>
          <p:cNvPicPr>
            <a:picLocks noChangeAspect="1"/>
          </p:cNvPicPr>
          <p:nvPr/>
        </p:nvPicPr>
        <p:blipFill rotWithShape="1">
          <a:blip r:embed="rId3"/>
          <a:srcRect l="4522"/>
          <a:stretch/>
        </p:blipFill>
        <p:spPr>
          <a:xfrm>
            <a:off x="167716" y="2338577"/>
            <a:ext cx="1306319" cy="755757"/>
          </a:xfrm>
          <a:prstGeom prst="rect">
            <a:avLst/>
          </a:prstGeom>
        </p:spPr>
      </p:pic>
      <p:pic>
        <p:nvPicPr>
          <p:cNvPr id="4" name="Picture 3">
            <a:extLst>
              <a:ext uri="{FF2B5EF4-FFF2-40B4-BE49-F238E27FC236}">
                <a16:creationId xmlns:a16="http://schemas.microsoft.com/office/drawing/2014/main" id="{C89370D4-A066-1D0B-7E2D-FDAF39A0799B}"/>
              </a:ext>
            </a:extLst>
          </p:cNvPr>
          <p:cNvPicPr>
            <a:picLocks noChangeAspect="1"/>
          </p:cNvPicPr>
          <p:nvPr/>
        </p:nvPicPr>
        <p:blipFill>
          <a:blip r:embed="rId4"/>
          <a:stretch>
            <a:fillRect/>
          </a:stretch>
        </p:blipFill>
        <p:spPr>
          <a:xfrm>
            <a:off x="34998" y="439050"/>
            <a:ext cx="12028451" cy="719390"/>
          </a:xfrm>
          <a:prstGeom prst="rect">
            <a:avLst/>
          </a:prstGeom>
        </p:spPr>
      </p:pic>
      <p:pic>
        <p:nvPicPr>
          <p:cNvPr id="44" name="Picture 43">
            <a:extLst>
              <a:ext uri="{FF2B5EF4-FFF2-40B4-BE49-F238E27FC236}">
                <a16:creationId xmlns:a16="http://schemas.microsoft.com/office/drawing/2014/main" id="{B886DB73-508F-A298-2197-4D5FD4107A76}"/>
              </a:ext>
            </a:extLst>
          </p:cNvPr>
          <p:cNvPicPr>
            <a:picLocks noChangeAspect="1"/>
          </p:cNvPicPr>
          <p:nvPr/>
        </p:nvPicPr>
        <p:blipFill>
          <a:blip r:embed="rId5"/>
          <a:stretch>
            <a:fillRect/>
          </a:stretch>
        </p:blipFill>
        <p:spPr>
          <a:xfrm>
            <a:off x="0" y="-17364"/>
            <a:ext cx="12192000" cy="475488"/>
          </a:xfrm>
          <a:prstGeom prst="rect">
            <a:avLst/>
          </a:prstGeom>
        </p:spPr>
      </p:pic>
      <p:sp>
        <p:nvSpPr>
          <p:cNvPr id="13" name="TextBox 12">
            <a:extLst>
              <a:ext uri="{FF2B5EF4-FFF2-40B4-BE49-F238E27FC236}">
                <a16:creationId xmlns:a16="http://schemas.microsoft.com/office/drawing/2014/main" id="{64993623-4AEA-BA32-1A96-7D8221C9E600}"/>
              </a:ext>
            </a:extLst>
          </p:cNvPr>
          <p:cNvSpPr txBox="1"/>
          <p:nvPr/>
        </p:nvSpPr>
        <p:spPr>
          <a:xfrm>
            <a:off x="90452" y="495702"/>
            <a:ext cx="11898928" cy="492443"/>
          </a:xfrm>
          <a:prstGeom prst="rect">
            <a:avLst/>
          </a:prstGeom>
          <a:noFill/>
        </p:spPr>
        <p:txBody>
          <a:bodyPr wrap="square" lIns="91440" tIns="45720" rIns="91440" bIns="45720" rtlCol="0" anchor="t">
            <a:spAutoFit/>
          </a:bodyPr>
          <a:lstStyle/>
          <a:p>
            <a:r>
              <a:rPr lang="en-SG" sz="1300"/>
              <a:t>This analysis page allows users to perform a cluster and outlier analysis, to identify significant clusters of high and low values and outliers. </a:t>
            </a:r>
            <a:r>
              <a:rPr lang="en-US" sz="1300"/>
              <a:t>Using the Local Moran’s I statistic, features are </a:t>
            </a:r>
            <a:r>
              <a:rPr lang="en-US" sz="1300" err="1"/>
              <a:t>categorised</a:t>
            </a:r>
            <a:r>
              <a:rPr lang="en-US" sz="1300"/>
              <a:t> into 2 clusters (High-High, Low-Low), 2 outliers (High-Low, Low-High) and 1 insignificant classes.</a:t>
            </a:r>
          </a:p>
        </p:txBody>
      </p:sp>
      <p:sp>
        <p:nvSpPr>
          <p:cNvPr id="18" name="Decagon 17">
            <a:extLst>
              <a:ext uri="{FF2B5EF4-FFF2-40B4-BE49-F238E27FC236}">
                <a16:creationId xmlns:a16="http://schemas.microsoft.com/office/drawing/2014/main" id="{4E3240EC-85F1-A492-452A-B3B4A9CE6278}"/>
              </a:ext>
            </a:extLst>
          </p:cNvPr>
          <p:cNvSpPr/>
          <p:nvPr/>
        </p:nvSpPr>
        <p:spPr>
          <a:xfrm>
            <a:off x="1469809" y="2395537"/>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19" name="Decagon 18">
            <a:extLst>
              <a:ext uri="{FF2B5EF4-FFF2-40B4-BE49-F238E27FC236}">
                <a16:creationId xmlns:a16="http://schemas.microsoft.com/office/drawing/2014/main" id="{22919C28-7618-BDEB-4F08-00A0D1476C0F}"/>
              </a:ext>
            </a:extLst>
          </p:cNvPr>
          <p:cNvSpPr/>
          <p:nvPr/>
        </p:nvSpPr>
        <p:spPr>
          <a:xfrm>
            <a:off x="1469809" y="2748234"/>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0" name="Decagon 19">
            <a:extLst>
              <a:ext uri="{FF2B5EF4-FFF2-40B4-BE49-F238E27FC236}">
                <a16:creationId xmlns:a16="http://schemas.microsoft.com/office/drawing/2014/main" id="{F2AB74D7-0649-5F2D-B8EF-10E53B890DB2}"/>
              </a:ext>
            </a:extLst>
          </p:cNvPr>
          <p:cNvSpPr/>
          <p:nvPr/>
        </p:nvSpPr>
        <p:spPr>
          <a:xfrm>
            <a:off x="1469809" y="3100931"/>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21" name="Decagon 20">
            <a:extLst>
              <a:ext uri="{FF2B5EF4-FFF2-40B4-BE49-F238E27FC236}">
                <a16:creationId xmlns:a16="http://schemas.microsoft.com/office/drawing/2014/main" id="{A6B7C7B3-6B29-DE8F-4AE7-50658A8A99E5}"/>
              </a:ext>
            </a:extLst>
          </p:cNvPr>
          <p:cNvSpPr/>
          <p:nvPr/>
        </p:nvSpPr>
        <p:spPr>
          <a:xfrm>
            <a:off x="1469809" y="345362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d</a:t>
            </a:r>
          </a:p>
        </p:txBody>
      </p:sp>
      <p:sp>
        <p:nvSpPr>
          <p:cNvPr id="22" name="Decagon 21">
            <a:extLst>
              <a:ext uri="{FF2B5EF4-FFF2-40B4-BE49-F238E27FC236}">
                <a16:creationId xmlns:a16="http://schemas.microsoft.com/office/drawing/2014/main" id="{CBE8C51A-E8BF-3B2E-BA98-36AEA93C27CD}"/>
              </a:ext>
            </a:extLst>
          </p:cNvPr>
          <p:cNvSpPr/>
          <p:nvPr/>
        </p:nvSpPr>
        <p:spPr>
          <a:xfrm>
            <a:off x="1469809" y="3885180"/>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e</a:t>
            </a:r>
          </a:p>
        </p:txBody>
      </p:sp>
      <p:sp>
        <p:nvSpPr>
          <p:cNvPr id="23" name="Decagon 22">
            <a:extLst>
              <a:ext uri="{FF2B5EF4-FFF2-40B4-BE49-F238E27FC236}">
                <a16:creationId xmlns:a16="http://schemas.microsoft.com/office/drawing/2014/main" id="{37F59FBB-9446-54D8-2D67-D19FF9C128D0}"/>
              </a:ext>
            </a:extLst>
          </p:cNvPr>
          <p:cNvSpPr/>
          <p:nvPr/>
        </p:nvSpPr>
        <p:spPr>
          <a:xfrm>
            <a:off x="1469809" y="4707696"/>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24" name="Decagon 23">
            <a:extLst>
              <a:ext uri="{FF2B5EF4-FFF2-40B4-BE49-F238E27FC236}">
                <a16:creationId xmlns:a16="http://schemas.microsoft.com/office/drawing/2014/main" id="{DB0C679E-9009-EA44-7EFD-70204335D08F}"/>
              </a:ext>
            </a:extLst>
          </p:cNvPr>
          <p:cNvSpPr/>
          <p:nvPr/>
        </p:nvSpPr>
        <p:spPr>
          <a:xfrm>
            <a:off x="1469809" y="5067572"/>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5" name="Decagon 24">
            <a:extLst>
              <a:ext uri="{FF2B5EF4-FFF2-40B4-BE49-F238E27FC236}">
                <a16:creationId xmlns:a16="http://schemas.microsoft.com/office/drawing/2014/main" id="{F030AEC0-BD04-FAA8-220D-C1F8EC91D643}"/>
              </a:ext>
            </a:extLst>
          </p:cNvPr>
          <p:cNvSpPr/>
          <p:nvPr/>
        </p:nvSpPr>
        <p:spPr>
          <a:xfrm>
            <a:off x="1469809" y="542781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27" name="Decagon 26">
            <a:extLst>
              <a:ext uri="{FF2B5EF4-FFF2-40B4-BE49-F238E27FC236}">
                <a16:creationId xmlns:a16="http://schemas.microsoft.com/office/drawing/2014/main" id="{E3149AF4-356F-E610-AAE3-6AC4C8314C74}"/>
              </a:ext>
            </a:extLst>
          </p:cNvPr>
          <p:cNvSpPr/>
          <p:nvPr/>
        </p:nvSpPr>
        <p:spPr>
          <a:xfrm>
            <a:off x="7356259" y="612858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8" name="Decagon 27">
            <a:extLst>
              <a:ext uri="{FF2B5EF4-FFF2-40B4-BE49-F238E27FC236}">
                <a16:creationId xmlns:a16="http://schemas.microsoft.com/office/drawing/2014/main" id="{7BDFD819-628D-5C7A-8B46-0752647ED6AF}"/>
              </a:ext>
            </a:extLst>
          </p:cNvPr>
          <p:cNvSpPr/>
          <p:nvPr/>
        </p:nvSpPr>
        <p:spPr>
          <a:xfrm>
            <a:off x="2650534" y="6128587"/>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31" name="TextBox 30">
            <a:extLst>
              <a:ext uri="{FF2B5EF4-FFF2-40B4-BE49-F238E27FC236}">
                <a16:creationId xmlns:a16="http://schemas.microsoft.com/office/drawing/2014/main" id="{C4B01CA3-BCCC-56A1-D2AC-3A0CF695BF55}"/>
              </a:ext>
            </a:extLst>
          </p:cNvPr>
          <p:cNvSpPr txBox="1"/>
          <p:nvPr/>
        </p:nvSpPr>
        <p:spPr>
          <a:xfrm>
            <a:off x="9249484" y="1192948"/>
            <a:ext cx="2813965" cy="5478423"/>
          </a:xfrm>
          <a:prstGeom prst="rect">
            <a:avLst/>
          </a:prstGeom>
          <a:solidFill>
            <a:schemeClr val="bg1">
              <a:lumMod val="95000"/>
            </a:schemeClr>
          </a:solidFill>
          <a:ln>
            <a:solidFill>
              <a:schemeClr val="tx1"/>
            </a:solidFill>
          </a:ln>
        </p:spPr>
        <p:txBody>
          <a:bodyPr wrap="square" rtlCol="0">
            <a:spAutoFit/>
          </a:bodyPr>
          <a:lstStyle/>
          <a:p>
            <a:r>
              <a:rPr lang="en-SG" sz="1000"/>
              <a:t>1) Options for LISA Analysis: Users can specify the parameters to calculate the Local Moran’s I statistics before rendering the choropleth maps and data table.</a:t>
            </a:r>
          </a:p>
          <a:p>
            <a:pPr marL="228600" indent="-228600">
              <a:buAutoNum type="alphaLcPeriod"/>
            </a:pPr>
            <a:r>
              <a:rPr lang="en-SG" sz="1000"/>
              <a:t>Users can specify a specific time- period.</a:t>
            </a:r>
          </a:p>
          <a:p>
            <a:pPr marL="228600" indent="-228600">
              <a:buAutoNum type="alphaLcPeriod"/>
            </a:pPr>
            <a:r>
              <a:rPr lang="en-SG" sz="1000"/>
              <a:t>Users can specify a specific event type.</a:t>
            </a:r>
          </a:p>
          <a:p>
            <a:pPr marL="228600" indent="-228600">
              <a:buAutoNum type="alphaLcPeriod"/>
            </a:pPr>
            <a:r>
              <a:rPr lang="en-SG" sz="1000"/>
              <a:t>Users can select the type of contiguity method to build a neighbours list.</a:t>
            </a:r>
          </a:p>
          <a:p>
            <a:pPr marL="228600" indent="-228600">
              <a:buAutoNum type="alphaLcPeriod"/>
            </a:pPr>
            <a:r>
              <a:rPr lang="en-SG" sz="1000"/>
              <a:t>Users can select the method to assign weights to neighbouring polygons.</a:t>
            </a:r>
          </a:p>
          <a:p>
            <a:pPr marL="228600" indent="-228600">
              <a:buAutoNum type="alphaLcPeriod"/>
            </a:pPr>
            <a:r>
              <a:rPr lang="en-SG" sz="1000"/>
              <a:t>Users can select the number of simulations to run.</a:t>
            </a:r>
          </a:p>
          <a:p>
            <a:pPr marL="228600" indent="-228600">
              <a:buAutoNum type="alphaLcPeriod"/>
            </a:pPr>
            <a:endParaRPr lang="en-SG" sz="1000"/>
          </a:p>
          <a:p>
            <a:r>
              <a:rPr lang="en-SG" sz="1000"/>
              <a:t>Users will need to select all the above and click on “Update Plot” to render the maps and data table. </a:t>
            </a:r>
          </a:p>
          <a:p>
            <a:pPr marL="228600" indent="-228600">
              <a:buAutoNum type="alphaLcPeriod"/>
            </a:pPr>
            <a:endParaRPr lang="en-SG" sz="1000"/>
          </a:p>
          <a:p>
            <a:r>
              <a:rPr lang="en-SG" sz="1000"/>
              <a:t>2) Choropleth map options: Users can specify the variables to display in both maps.</a:t>
            </a:r>
          </a:p>
          <a:p>
            <a:pPr marL="228600" indent="-228600">
              <a:buAutoNum type="alphaLcPeriod"/>
            </a:pPr>
            <a:r>
              <a:rPr lang="en-SG" sz="1000"/>
              <a:t>Users can specify the confidence level of the P-values to be shown in the LISA map.</a:t>
            </a:r>
          </a:p>
          <a:p>
            <a:pPr marL="228600" indent="-228600">
              <a:buAutoNum type="alphaLcPeriod"/>
            </a:pPr>
            <a:r>
              <a:rPr lang="en-SG" sz="1000"/>
              <a:t>Users can specify the type of significance to be shown in the LISA Map. (mean, median or </a:t>
            </a:r>
            <a:r>
              <a:rPr lang="en-SG" sz="1000" err="1"/>
              <a:t>pysal</a:t>
            </a:r>
            <a:r>
              <a:rPr lang="en-SG" sz="1000"/>
              <a:t>).</a:t>
            </a:r>
          </a:p>
          <a:p>
            <a:pPr marL="228600" indent="-228600">
              <a:buAutoNum type="alphaLcPeriod"/>
            </a:pPr>
            <a:r>
              <a:rPr lang="en-SG" sz="1000"/>
              <a:t>Users can select the Local Moran’s I statistic to be shown in the Local Moran’s I map.</a:t>
            </a:r>
          </a:p>
          <a:p>
            <a:pPr marL="228600" indent="-228600">
              <a:buAutoNum type="alphaLcPeriod"/>
            </a:pPr>
            <a:endParaRPr lang="en-SG" sz="1000"/>
          </a:p>
          <a:p>
            <a:r>
              <a:rPr lang="en-SG" sz="1000"/>
              <a:t>3) Local Moran’s statistics for all Districts table.</a:t>
            </a:r>
          </a:p>
          <a:p>
            <a:pPr marL="228600" indent="-228600">
              <a:buAutoNum type="alphaLcPeriod"/>
            </a:pPr>
            <a:r>
              <a:rPr lang="en-SG" sz="1000"/>
              <a:t>Users can specify the number of entries to display</a:t>
            </a:r>
          </a:p>
          <a:p>
            <a:pPr marL="228600" indent="-228600">
              <a:buAutoNum type="alphaLcPeriod"/>
            </a:pPr>
            <a:r>
              <a:rPr lang="en-SG" sz="1000"/>
              <a:t>Users can search for a particular value or classification via the search box.</a:t>
            </a:r>
          </a:p>
          <a:p>
            <a:pPr marL="228600" indent="-228600">
              <a:buAutoNum type="alphaLcPeriod"/>
            </a:pPr>
            <a:r>
              <a:rPr lang="en-SG" sz="1000"/>
              <a:t>Users can sort each variable in ascending or descending order.</a:t>
            </a:r>
          </a:p>
        </p:txBody>
      </p:sp>
      <p:sp>
        <p:nvSpPr>
          <p:cNvPr id="32" name="Decagon 31">
            <a:extLst>
              <a:ext uri="{FF2B5EF4-FFF2-40B4-BE49-F238E27FC236}">
                <a16:creationId xmlns:a16="http://schemas.microsoft.com/office/drawing/2014/main" id="{69E577F6-58C0-FCBE-42BB-3B13216A7F0B}"/>
              </a:ext>
            </a:extLst>
          </p:cNvPr>
          <p:cNvSpPr/>
          <p:nvPr/>
        </p:nvSpPr>
        <p:spPr>
          <a:xfrm>
            <a:off x="4996440" y="6333374"/>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33" name="Rectangle 32">
            <a:extLst>
              <a:ext uri="{FF2B5EF4-FFF2-40B4-BE49-F238E27FC236}">
                <a16:creationId xmlns:a16="http://schemas.microsoft.com/office/drawing/2014/main" id="{B143503A-A8BB-7072-B56C-0DCEE5F447C2}"/>
              </a:ext>
            </a:extLst>
          </p:cNvPr>
          <p:cNvSpPr/>
          <p:nvPr/>
        </p:nvSpPr>
        <p:spPr>
          <a:xfrm>
            <a:off x="1988294" y="6109673"/>
            <a:ext cx="385010"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67F66539-CFAA-DA94-6572-4298A81AB549}"/>
              </a:ext>
            </a:extLst>
          </p:cNvPr>
          <p:cNvSpPr/>
          <p:nvPr/>
        </p:nvSpPr>
        <p:spPr>
          <a:xfrm>
            <a:off x="7913970" y="6109672"/>
            <a:ext cx="1042487"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D7E2BF4E-9C85-0624-D6C2-396DFC4F9BD9}"/>
              </a:ext>
            </a:extLst>
          </p:cNvPr>
          <p:cNvSpPr/>
          <p:nvPr/>
        </p:nvSpPr>
        <p:spPr>
          <a:xfrm>
            <a:off x="4888532" y="6357380"/>
            <a:ext cx="76200" cy="1567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Arrow: Left 36">
            <a:extLst>
              <a:ext uri="{FF2B5EF4-FFF2-40B4-BE49-F238E27FC236}">
                <a16:creationId xmlns:a16="http://schemas.microsoft.com/office/drawing/2014/main" id="{25910048-8901-525C-43CE-22395A75F827}"/>
              </a:ext>
            </a:extLst>
          </p:cNvPr>
          <p:cNvSpPr/>
          <p:nvPr/>
        </p:nvSpPr>
        <p:spPr>
          <a:xfrm>
            <a:off x="2411404" y="4311650"/>
            <a:ext cx="215691"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9D4723A-ECFA-F873-81B7-7E9D67A1A762}"/>
              </a:ext>
            </a:extLst>
          </p:cNvPr>
          <p:cNvSpPr txBox="1"/>
          <p:nvPr/>
        </p:nvSpPr>
        <p:spPr>
          <a:xfrm>
            <a:off x="5691" y="8234"/>
            <a:ext cx="6670274" cy="400110"/>
          </a:xfrm>
          <a:prstGeom prst="rect">
            <a:avLst/>
          </a:prstGeom>
          <a:noFill/>
        </p:spPr>
        <p:txBody>
          <a:bodyPr wrap="square">
            <a:spAutoFit/>
          </a:bodyPr>
          <a:lstStyle/>
          <a:p>
            <a:r>
              <a:rPr lang="en-US" sz="200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Geospatial Analysis – Local Measures of Spatial Autocorrelation</a:t>
            </a:r>
          </a:p>
        </p:txBody>
      </p:sp>
      <p:sp>
        <p:nvSpPr>
          <p:cNvPr id="3" name="Arrow: Right 2">
            <a:extLst>
              <a:ext uri="{FF2B5EF4-FFF2-40B4-BE49-F238E27FC236}">
                <a16:creationId xmlns:a16="http://schemas.microsoft.com/office/drawing/2014/main" id="{2DCF5DDD-E651-E96D-23C7-6083F55627D0}"/>
              </a:ext>
            </a:extLst>
          </p:cNvPr>
          <p:cNvSpPr/>
          <p:nvPr/>
        </p:nvSpPr>
        <p:spPr>
          <a:xfrm>
            <a:off x="1256554" y="2032034"/>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a:t>1</a:t>
            </a:r>
          </a:p>
        </p:txBody>
      </p:sp>
      <p:sp>
        <p:nvSpPr>
          <p:cNvPr id="5" name="Arrow: Right 4">
            <a:extLst>
              <a:ext uri="{FF2B5EF4-FFF2-40B4-BE49-F238E27FC236}">
                <a16:creationId xmlns:a16="http://schemas.microsoft.com/office/drawing/2014/main" id="{2B91A0E0-D8A7-A37A-13B3-638EFBA59A26}"/>
              </a:ext>
            </a:extLst>
          </p:cNvPr>
          <p:cNvSpPr/>
          <p:nvPr/>
        </p:nvSpPr>
        <p:spPr>
          <a:xfrm>
            <a:off x="1236975" y="4377002"/>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a:t>2</a:t>
            </a:r>
          </a:p>
        </p:txBody>
      </p:sp>
      <p:sp>
        <p:nvSpPr>
          <p:cNvPr id="7" name="Arrow: Right 6">
            <a:extLst>
              <a:ext uri="{FF2B5EF4-FFF2-40B4-BE49-F238E27FC236}">
                <a16:creationId xmlns:a16="http://schemas.microsoft.com/office/drawing/2014/main" id="{5FE92CDB-8BBD-E064-8801-5E9174DBDF40}"/>
              </a:ext>
            </a:extLst>
          </p:cNvPr>
          <p:cNvSpPr/>
          <p:nvPr/>
        </p:nvSpPr>
        <p:spPr>
          <a:xfrm>
            <a:off x="1273940" y="6064264"/>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a:t>3</a:t>
            </a:r>
          </a:p>
        </p:txBody>
      </p:sp>
    </p:spTree>
    <p:extLst>
      <p:ext uri="{BB962C8B-B14F-4D97-AF65-F5344CB8AC3E}">
        <p14:creationId xmlns:p14="http://schemas.microsoft.com/office/powerpoint/2010/main" val="251287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6CD8CD-A9FB-B69A-BC53-AC66E1B2E341}"/>
              </a:ext>
            </a:extLst>
          </p:cNvPr>
          <p:cNvPicPr>
            <a:picLocks noChangeAspect="1"/>
          </p:cNvPicPr>
          <p:nvPr/>
        </p:nvPicPr>
        <p:blipFill>
          <a:blip r:embed="rId2"/>
          <a:stretch>
            <a:fillRect/>
          </a:stretch>
        </p:blipFill>
        <p:spPr>
          <a:xfrm>
            <a:off x="360946" y="1229710"/>
            <a:ext cx="8929627" cy="5628290"/>
          </a:xfrm>
          <a:prstGeom prst="rect">
            <a:avLst/>
          </a:prstGeom>
        </p:spPr>
      </p:pic>
      <p:sp>
        <p:nvSpPr>
          <p:cNvPr id="12" name="TextBox 11">
            <a:extLst>
              <a:ext uri="{FF2B5EF4-FFF2-40B4-BE49-F238E27FC236}">
                <a16:creationId xmlns:a16="http://schemas.microsoft.com/office/drawing/2014/main" id="{F96235C2-D822-3FCD-DFD8-BC1754AC04E8}"/>
              </a:ext>
            </a:extLst>
          </p:cNvPr>
          <p:cNvSpPr txBox="1"/>
          <p:nvPr/>
        </p:nvSpPr>
        <p:spPr>
          <a:xfrm>
            <a:off x="9365867" y="1209800"/>
            <a:ext cx="2697582" cy="5016758"/>
          </a:xfrm>
          <a:prstGeom prst="rect">
            <a:avLst/>
          </a:prstGeom>
          <a:solidFill>
            <a:schemeClr val="bg1">
              <a:lumMod val="95000"/>
            </a:schemeClr>
          </a:solidFill>
          <a:ln>
            <a:solidFill>
              <a:schemeClr val="tx1"/>
            </a:solidFill>
          </a:ln>
        </p:spPr>
        <p:txBody>
          <a:bodyPr wrap="square" rtlCol="0">
            <a:spAutoFit/>
          </a:bodyPr>
          <a:lstStyle/>
          <a:p>
            <a:r>
              <a:rPr lang="en-SG" sz="1000"/>
              <a:t>1) Options for Hot &amp; Cold Spot Analysis: Users can specify the parameters to calculate the </a:t>
            </a:r>
            <a:r>
              <a:rPr lang="en-SG" sz="1000" err="1"/>
              <a:t>Getis</a:t>
            </a:r>
            <a:r>
              <a:rPr lang="en-SG" sz="1000"/>
              <a:t>-Gi* statistics before rendering the choropleth maps and data table.</a:t>
            </a:r>
          </a:p>
          <a:p>
            <a:pPr marL="228600" indent="-228600">
              <a:buAutoNum type="alphaLcPeriod"/>
            </a:pPr>
            <a:r>
              <a:rPr lang="en-SG" sz="1000"/>
              <a:t>Users can specify a specific time- period.</a:t>
            </a:r>
          </a:p>
          <a:p>
            <a:pPr marL="228600" indent="-228600">
              <a:buAutoNum type="alphaLcPeriod"/>
            </a:pPr>
            <a:r>
              <a:rPr lang="en-SG" sz="1000"/>
              <a:t>Users can specify a specific event type.</a:t>
            </a:r>
          </a:p>
          <a:p>
            <a:pPr marL="228600" indent="-228600">
              <a:buAutoNum type="alphaLcPeriod"/>
            </a:pPr>
            <a:r>
              <a:rPr lang="en-SG" sz="1000"/>
              <a:t>Users can select the type of contiguity method to build a neighbours list.</a:t>
            </a:r>
          </a:p>
          <a:p>
            <a:pPr marL="228600" indent="-228600">
              <a:buAutoNum type="alphaLcPeriod"/>
            </a:pPr>
            <a:r>
              <a:rPr lang="en-SG" sz="1000"/>
              <a:t>Users can select the number of simulations to run.</a:t>
            </a:r>
          </a:p>
          <a:p>
            <a:pPr marL="228600" indent="-228600">
              <a:buAutoNum type="alphaLcPeriod"/>
            </a:pPr>
            <a:endParaRPr lang="en-SG" sz="1000"/>
          </a:p>
          <a:p>
            <a:r>
              <a:rPr lang="en-SG" sz="1000"/>
              <a:t>Users will need to select all the above and click on “Update Plot” to render the maps and data table. </a:t>
            </a:r>
          </a:p>
          <a:p>
            <a:pPr marL="228600" indent="-228600">
              <a:buAutoNum type="alphaLcPeriod"/>
            </a:pPr>
            <a:endParaRPr lang="en-SG" sz="1000"/>
          </a:p>
          <a:p>
            <a:r>
              <a:rPr lang="en-SG" sz="1000"/>
              <a:t>2) Choropleth map options: Users can specify the variables to display in both maps.</a:t>
            </a:r>
          </a:p>
          <a:p>
            <a:pPr marL="228600" indent="-228600">
              <a:buAutoNum type="alphaLcPeriod"/>
            </a:pPr>
            <a:r>
              <a:rPr lang="en-SG" sz="1000"/>
              <a:t>Users can specify the confidence level of the P-values to be shown in the HCSA map.</a:t>
            </a:r>
          </a:p>
          <a:p>
            <a:pPr marL="228600" indent="-228600">
              <a:buAutoNum type="alphaLcPeriod"/>
            </a:pPr>
            <a:r>
              <a:rPr lang="en-SG" sz="1000"/>
              <a:t>Users can select the Gi* statistic to be shown in the Gi* Statistics map.</a:t>
            </a:r>
          </a:p>
          <a:p>
            <a:pPr marL="228600" indent="-228600">
              <a:buAutoNum type="alphaLcPeriod"/>
            </a:pPr>
            <a:endParaRPr lang="en-SG" sz="1000"/>
          </a:p>
          <a:p>
            <a:r>
              <a:rPr lang="en-SG" sz="1000"/>
              <a:t>3) Gi* statistics for all Districts table.</a:t>
            </a:r>
          </a:p>
          <a:p>
            <a:pPr marL="228600" indent="-228600">
              <a:buAutoNum type="alphaLcPeriod"/>
            </a:pPr>
            <a:r>
              <a:rPr lang="en-SG" sz="1000"/>
              <a:t>Users can specify the number of entries to display</a:t>
            </a:r>
          </a:p>
          <a:p>
            <a:pPr marL="228600" indent="-228600">
              <a:buAutoNum type="alphaLcPeriod"/>
            </a:pPr>
            <a:r>
              <a:rPr lang="en-SG" sz="1000"/>
              <a:t>Users can search for a particular value or classification via the search box.</a:t>
            </a:r>
          </a:p>
          <a:p>
            <a:pPr marL="228600" indent="-228600">
              <a:buAutoNum type="alphaLcPeriod"/>
            </a:pPr>
            <a:r>
              <a:rPr lang="en-SG" sz="1000"/>
              <a:t>Users can sort each variable in ascending or descending order.</a:t>
            </a:r>
          </a:p>
          <a:p>
            <a:endParaRPr lang="en-SG" sz="1000"/>
          </a:p>
        </p:txBody>
      </p:sp>
      <p:sp>
        <p:nvSpPr>
          <p:cNvPr id="13" name="Decagon 12">
            <a:extLst>
              <a:ext uri="{FF2B5EF4-FFF2-40B4-BE49-F238E27FC236}">
                <a16:creationId xmlns:a16="http://schemas.microsoft.com/office/drawing/2014/main" id="{8C508382-7086-AF8D-C673-8B4E0D214A95}"/>
              </a:ext>
            </a:extLst>
          </p:cNvPr>
          <p:cNvSpPr/>
          <p:nvPr/>
        </p:nvSpPr>
        <p:spPr>
          <a:xfrm>
            <a:off x="162610" y="2347907"/>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14" name="Decagon 13">
            <a:extLst>
              <a:ext uri="{FF2B5EF4-FFF2-40B4-BE49-F238E27FC236}">
                <a16:creationId xmlns:a16="http://schemas.microsoft.com/office/drawing/2014/main" id="{A3330A5E-1302-54B6-8420-70BB40A492A3}"/>
              </a:ext>
            </a:extLst>
          </p:cNvPr>
          <p:cNvSpPr/>
          <p:nvPr/>
        </p:nvSpPr>
        <p:spPr>
          <a:xfrm>
            <a:off x="162610" y="2700604"/>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15" name="Decagon 14">
            <a:extLst>
              <a:ext uri="{FF2B5EF4-FFF2-40B4-BE49-F238E27FC236}">
                <a16:creationId xmlns:a16="http://schemas.microsoft.com/office/drawing/2014/main" id="{3FEA7C83-6F14-3583-3E8B-B24ACAD55EBC}"/>
              </a:ext>
            </a:extLst>
          </p:cNvPr>
          <p:cNvSpPr/>
          <p:nvPr/>
        </p:nvSpPr>
        <p:spPr>
          <a:xfrm>
            <a:off x="162610" y="3053301"/>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16" name="Decagon 15">
            <a:extLst>
              <a:ext uri="{FF2B5EF4-FFF2-40B4-BE49-F238E27FC236}">
                <a16:creationId xmlns:a16="http://schemas.microsoft.com/office/drawing/2014/main" id="{06E50A6E-7668-1E6E-9668-7EAFC0EF884D}"/>
              </a:ext>
            </a:extLst>
          </p:cNvPr>
          <p:cNvSpPr/>
          <p:nvPr/>
        </p:nvSpPr>
        <p:spPr>
          <a:xfrm>
            <a:off x="162610" y="3405998"/>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d</a:t>
            </a:r>
          </a:p>
        </p:txBody>
      </p:sp>
      <p:sp>
        <p:nvSpPr>
          <p:cNvPr id="18" name="Decagon 17">
            <a:extLst>
              <a:ext uri="{FF2B5EF4-FFF2-40B4-BE49-F238E27FC236}">
                <a16:creationId xmlns:a16="http://schemas.microsoft.com/office/drawing/2014/main" id="{3009769D-AA13-0C5D-1E47-9BC033EF340F}"/>
              </a:ext>
            </a:extLst>
          </p:cNvPr>
          <p:cNvSpPr/>
          <p:nvPr/>
        </p:nvSpPr>
        <p:spPr>
          <a:xfrm>
            <a:off x="159775" y="4274966"/>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19" name="Decagon 18">
            <a:extLst>
              <a:ext uri="{FF2B5EF4-FFF2-40B4-BE49-F238E27FC236}">
                <a16:creationId xmlns:a16="http://schemas.microsoft.com/office/drawing/2014/main" id="{5D90A2BD-2209-41BC-1A57-3CC52B8F1A37}"/>
              </a:ext>
            </a:extLst>
          </p:cNvPr>
          <p:cNvSpPr/>
          <p:nvPr/>
        </p:nvSpPr>
        <p:spPr>
          <a:xfrm>
            <a:off x="159775" y="4627663"/>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2" name="Decagon 21">
            <a:extLst>
              <a:ext uri="{FF2B5EF4-FFF2-40B4-BE49-F238E27FC236}">
                <a16:creationId xmlns:a16="http://schemas.microsoft.com/office/drawing/2014/main" id="{941C93DC-A19D-F933-899B-D7BEE8387D07}"/>
              </a:ext>
            </a:extLst>
          </p:cNvPr>
          <p:cNvSpPr/>
          <p:nvPr/>
        </p:nvSpPr>
        <p:spPr>
          <a:xfrm>
            <a:off x="7510454" y="5965889"/>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3" name="Decagon 22">
            <a:extLst>
              <a:ext uri="{FF2B5EF4-FFF2-40B4-BE49-F238E27FC236}">
                <a16:creationId xmlns:a16="http://schemas.microsoft.com/office/drawing/2014/main" id="{D5600CB9-C219-B966-B804-050A40F353EC}"/>
              </a:ext>
            </a:extLst>
          </p:cNvPr>
          <p:cNvSpPr/>
          <p:nvPr/>
        </p:nvSpPr>
        <p:spPr>
          <a:xfrm>
            <a:off x="1299779" y="5947601"/>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24" name="Decagon 23">
            <a:extLst>
              <a:ext uri="{FF2B5EF4-FFF2-40B4-BE49-F238E27FC236}">
                <a16:creationId xmlns:a16="http://schemas.microsoft.com/office/drawing/2014/main" id="{93E54612-9E38-B384-FC57-36F50B36E92C}"/>
              </a:ext>
            </a:extLst>
          </p:cNvPr>
          <p:cNvSpPr/>
          <p:nvPr/>
        </p:nvSpPr>
        <p:spPr>
          <a:xfrm>
            <a:off x="4072307" y="6135948"/>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25" name="Rectangle 24">
            <a:extLst>
              <a:ext uri="{FF2B5EF4-FFF2-40B4-BE49-F238E27FC236}">
                <a16:creationId xmlns:a16="http://schemas.microsoft.com/office/drawing/2014/main" id="{492A73A7-F5FE-91CA-F7D3-7F69F1F9393E}"/>
              </a:ext>
            </a:extLst>
          </p:cNvPr>
          <p:cNvSpPr/>
          <p:nvPr/>
        </p:nvSpPr>
        <p:spPr>
          <a:xfrm>
            <a:off x="637539" y="5928687"/>
            <a:ext cx="385010"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B27020A8-5138-4F70-628B-62F7F2C020D4}"/>
              </a:ext>
            </a:extLst>
          </p:cNvPr>
          <p:cNvSpPr/>
          <p:nvPr/>
        </p:nvSpPr>
        <p:spPr>
          <a:xfrm>
            <a:off x="8068165" y="5946973"/>
            <a:ext cx="1042487" cy="204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5D88CE6-E9C2-F391-F75D-69D8FC3C4C77}"/>
              </a:ext>
            </a:extLst>
          </p:cNvPr>
          <p:cNvSpPr/>
          <p:nvPr/>
        </p:nvSpPr>
        <p:spPr>
          <a:xfrm>
            <a:off x="3973925" y="6169480"/>
            <a:ext cx="76200" cy="1567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Left 27">
            <a:extLst>
              <a:ext uri="{FF2B5EF4-FFF2-40B4-BE49-F238E27FC236}">
                <a16:creationId xmlns:a16="http://schemas.microsoft.com/office/drawing/2014/main" id="{A40DD81A-F8D2-D2DC-50CA-E8CF067A1A51}"/>
              </a:ext>
            </a:extLst>
          </p:cNvPr>
          <p:cNvSpPr/>
          <p:nvPr/>
        </p:nvSpPr>
        <p:spPr>
          <a:xfrm>
            <a:off x="1084088" y="3895742"/>
            <a:ext cx="215691"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a:extLst>
              <a:ext uri="{FF2B5EF4-FFF2-40B4-BE49-F238E27FC236}">
                <a16:creationId xmlns:a16="http://schemas.microsoft.com/office/drawing/2014/main" id="{A2D30F7C-B3AF-2335-4838-C5074354FF37}"/>
              </a:ext>
            </a:extLst>
          </p:cNvPr>
          <p:cNvPicPr>
            <a:picLocks noChangeAspect="1"/>
          </p:cNvPicPr>
          <p:nvPr/>
        </p:nvPicPr>
        <p:blipFill>
          <a:blip r:embed="rId3"/>
          <a:stretch>
            <a:fillRect/>
          </a:stretch>
        </p:blipFill>
        <p:spPr>
          <a:xfrm>
            <a:off x="34998" y="439050"/>
            <a:ext cx="12028451" cy="719390"/>
          </a:xfrm>
          <a:prstGeom prst="rect">
            <a:avLst/>
          </a:prstGeom>
        </p:spPr>
      </p:pic>
      <p:pic>
        <p:nvPicPr>
          <p:cNvPr id="3" name="Picture 2">
            <a:extLst>
              <a:ext uri="{FF2B5EF4-FFF2-40B4-BE49-F238E27FC236}">
                <a16:creationId xmlns:a16="http://schemas.microsoft.com/office/drawing/2014/main" id="{B7887E91-5A44-7F0D-831E-EE813939A332}"/>
              </a:ext>
            </a:extLst>
          </p:cNvPr>
          <p:cNvPicPr>
            <a:picLocks noChangeAspect="1"/>
          </p:cNvPicPr>
          <p:nvPr/>
        </p:nvPicPr>
        <p:blipFill>
          <a:blip r:embed="rId4"/>
          <a:stretch>
            <a:fillRect/>
          </a:stretch>
        </p:blipFill>
        <p:spPr>
          <a:xfrm>
            <a:off x="0" y="-17364"/>
            <a:ext cx="12192000" cy="475488"/>
          </a:xfrm>
          <a:prstGeom prst="rect">
            <a:avLst/>
          </a:prstGeom>
        </p:spPr>
      </p:pic>
      <p:sp>
        <p:nvSpPr>
          <p:cNvPr id="4" name="TextBox 3">
            <a:extLst>
              <a:ext uri="{FF2B5EF4-FFF2-40B4-BE49-F238E27FC236}">
                <a16:creationId xmlns:a16="http://schemas.microsoft.com/office/drawing/2014/main" id="{2E640629-ECF5-D0DD-74AE-DD1F7A9DE72B}"/>
              </a:ext>
            </a:extLst>
          </p:cNvPr>
          <p:cNvSpPr txBox="1"/>
          <p:nvPr/>
        </p:nvSpPr>
        <p:spPr>
          <a:xfrm>
            <a:off x="90452" y="495702"/>
            <a:ext cx="11898928" cy="492443"/>
          </a:xfrm>
          <a:prstGeom prst="rect">
            <a:avLst/>
          </a:prstGeom>
          <a:noFill/>
        </p:spPr>
        <p:txBody>
          <a:bodyPr wrap="square" lIns="91440" tIns="45720" rIns="91440" bIns="45720" rtlCol="0" anchor="t">
            <a:spAutoFit/>
          </a:bodyPr>
          <a:lstStyle/>
          <a:p>
            <a:r>
              <a:rPr lang="en-SG" sz="1300"/>
              <a:t>This analysis page allows users to perform a Hot &amp; Cold Spot analysis, to identify significant areas of high and low values based on a calculated distance. </a:t>
            </a:r>
            <a:r>
              <a:rPr lang="en-US" sz="1300"/>
              <a:t>Using the </a:t>
            </a:r>
            <a:r>
              <a:rPr lang="en-US" sz="1300" err="1"/>
              <a:t>Getis</a:t>
            </a:r>
            <a:r>
              <a:rPr lang="en-US" sz="1300"/>
              <a:t>-Ord Gi* statistic, features are grouped together when simila High (Hot) or Low (Cold) values are found in a cluster. </a:t>
            </a:r>
          </a:p>
        </p:txBody>
      </p:sp>
      <p:sp>
        <p:nvSpPr>
          <p:cNvPr id="5" name="TextBox 4">
            <a:extLst>
              <a:ext uri="{FF2B5EF4-FFF2-40B4-BE49-F238E27FC236}">
                <a16:creationId xmlns:a16="http://schemas.microsoft.com/office/drawing/2014/main" id="{5C3CAC35-2FA4-5412-2D59-8EBEFC9F3E12}"/>
              </a:ext>
            </a:extLst>
          </p:cNvPr>
          <p:cNvSpPr txBox="1"/>
          <p:nvPr/>
        </p:nvSpPr>
        <p:spPr>
          <a:xfrm>
            <a:off x="5691" y="8234"/>
            <a:ext cx="6670274" cy="400110"/>
          </a:xfrm>
          <a:prstGeom prst="rect">
            <a:avLst/>
          </a:prstGeom>
          <a:noFill/>
        </p:spPr>
        <p:txBody>
          <a:bodyPr wrap="square">
            <a:spAutoFit/>
          </a:bodyPr>
          <a:lstStyle/>
          <a:p>
            <a:r>
              <a:rPr lang="en-US" sz="200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Geospatial Analysis – Hot &amp; Cold Analysis</a:t>
            </a:r>
          </a:p>
        </p:txBody>
      </p:sp>
      <p:sp>
        <p:nvSpPr>
          <p:cNvPr id="6" name="Arrow: Right 5">
            <a:extLst>
              <a:ext uri="{FF2B5EF4-FFF2-40B4-BE49-F238E27FC236}">
                <a16:creationId xmlns:a16="http://schemas.microsoft.com/office/drawing/2014/main" id="{822B329D-BC79-8E7F-7B0C-48E83A59871F}"/>
              </a:ext>
            </a:extLst>
          </p:cNvPr>
          <p:cNvSpPr/>
          <p:nvPr/>
        </p:nvSpPr>
        <p:spPr>
          <a:xfrm>
            <a:off x="84400" y="2018305"/>
            <a:ext cx="321735" cy="2311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sz="1600"/>
              <a:t>1</a:t>
            </a:r>
          </a:p>
        </p:txBody>
      </p:sp>
      <p:sp>
        <p:nvSpPr>
          <p:cNvPr id="29" name="Arrow: Right 28">
            <a:extLst>
              <a:ext uri="{FF2B5EF4-FFF2-40B4-BE49-F238E27FC236}">
                <a16:creationId xmlns:a16="http://schemas.microsoft.com/office/drawing/2014/main" id="{B57DB448-E629-E766-F3AB-C72FF8208665}"/>
              </a:ext>
            </a:extLst>
          </p:cNvPr>
          <p:cNvSpPr/>
          <p:nvPr/>
        </p:nvSpPr>
        <p:spPr>
          <a:xfrm>
            <a:off x="84399" y="4001628"/>
            <a:ext cx="321735" cy="24701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sz="1600"/>
              <a:t>2</a:t>
            </a:r>
          </a:p>
        </p:txBody>
      </p:sp>
      <p:sp>
        <p:nvSpPr>
          <p:cNvPr id="30" name="Arrow: Right 29">
            <a:extLst>
              <a:ext uri="{FF2B5EF4-FFF2-40B4-BE49-F238E27FC236}">
                <a16:creationId xmlns:a16="http://schemas.microsoft.com/office/drawing/2014/main" id="{8E416A94-278D-7C12-8A40-245DFC5EABCC}"/>
              </a:ext>
            </a:extLst>
          </p:cNvPr>
          <p:cNvSpPr/>
          <p:nvPr/>
        </p:nvSpPr>
        <p:spPr>
          <a:xfrm>
            <a:off x="87144" y="5886460"/>
            <a:ext cx="321735" cy="24701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sz="1600"/>
              <a:t>3</a:t>
            </a:r>
          </a:p>
        </p:txBody>
      </p:sp>
    </p:spTree>
    <p:extLst>
      <p:ext uri="{BB962C8B-B14F-4D97-AF65-F5344CB8AC3E}">
        <p14:creationId xmlns:p14="http://schemas.microsoft.com/office/powerpoint/2010/main" val="328555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23388D1-D82D-752B-FE85-25C552E40E31}"/>
              </a:ext>
            </a:extLst>
          </p:cNvPr>
          <p:cNvSpPr txBox="1"/>
          <p:nvPr/>
        </p:nvSpPr>
        <p:spPr>
          <a:xfrm>
            <a:off x="9365867" y="1209800"/>
            <a:ext cx="2697582" cy="5478423"/>
          </a:xfrm>
          <a:prstGeom prst="rect">
            <a:avLst/>
          </a:prstGeom>
          <a:solidFill>
            <a:schemeClr val="bg1">
              <a:lumMod val="95000"/>
            </a:schemeClr>
          </a:solidFill>
          <a:ln>
            <a:solidFill>
              <a:schemeClr val="tx1"/>
            </a:solidFill>
          </a:ln>
        </p:spPr>
        <p:txBody>
          <a:bodyPr wrap="square" rtlCol="0">
            <a:spAutoFit/>
          </a:bodyPr>
          <a:lstStyle/>
          <a:p>
            <a:r>
              <a:rPr lang="en-SG" sz="1000"/>
              <a:t>1) Options for Emerging Hot Spot Analysis: Users can specify the parameters to calculate the analysis results before rendering the choropleth map and data table.</a:t>
            </a:r>
          </a:p>
          <a:p>
            <a:pPr marL="228600" indent="-228600">
              <a:buAutoNum type="alphaLcPeriod"/>
            </a:pPr>
            <a:r>
              <a:rPr lang="en-SG" sz="1000"/>
              <a:t>Users can specify a specific event type.</a:t>
            </a:r>
          </a:p>
          <a:p>
            <a:pPr marL="228600" indent="-228600">
              <a:buAutoNum type="alphaLcPeriod"/>
            </a:pPr>
            <a:r>
              <a:rPr lang="en-SG" sz="1000"/>
              <a:t>Users can select the type of contiguity method to build a neighbours list.</a:t>
            </a:r>
          </a:p>
          <a:p>
            <a:pPr marL="228600" indent="-228600">
              <a:buAutoNum type="alphaLcPeriod"/>
            </a:pPr>
            <a:r>
              <a:rPr lang="en-SG" sz="1000"/>
              <a:t>Users can select the number of time lags to include in the neighbourhood for calculating the local Gi*</a:t>
            </a:r>
          </a:p>
          <a:p>
            <a:pPr marL="228600" indent="-228600">
              <a:buAutoNum type="alphaLcPeriod"/>
            </a:pPr>
            <a:r>
              <a:rPr lang="en-SG" sz="1000"/>
              <a:t>Users can select the number of simulations to run to</a:t>
            </a:r>
            <a:r>
              <a:rPr lang="en-US" sz="1000" b="0" i="0">
                <a:solidFill>
                  <a:srgbClr val="1B4C3F"/>
                </a:solidFill>
                <a:effectLst/>
                <a:latin typeface="Noto Sans Display"/>
              </a:rPr>
              <a:t> </a:t>
            </a:r>
            <a:r>
              <a:rPr lang="en-US" sz="1000"/>
              <a:t>calculate the simulated p-values for the local Gi*.</a:t>
            </a:r>
            <a:endParaRPr lang="en-SG" sz="1000"/>
          </a:p>
          <a:p>
            <a:pPr marL="228600" indent="-228600">
              <a:buAutoNum type="alphaLcPeriod"/>
            </a:pPr>
            <a:endParaRPr lang="en-SG" sz="1000"/>
          </a:p>
          <a:p>
            <a:r>
              <a:rPr lang="en-SG" sz="1000"/>
              <a:t>Users will need to select all the above and click on “Update Plot” to render the map and data table. </a:t>
            </a:r>
          </a:p>
          <a:p>
            <a:pPr marL="228600" indent="-228600">
              <a:buAutoNum type="alphaLcPeriod"/>
            </a:pPr>
            <a:endParaRPr lang="en-SG" sz="1000"/>
          </a:p>
          <a:p>
            <a:r>
              <a:rPr lang="en-SG" sz="1000"/>
              <a:t>2) Sidebar plots: Users can select the check boxes for EHSA classes and GI* Trend plot to render the 2 plots at the side bar.</a:t>
            </a:r>
          </a:p>
          <a:p>
            <a:pPr marL="228600" indent="-228600">
              <a:buAutoNum type="alphaLcPeriod"/>
            </a:pPr>
            <a:endParaRPr lang="en-SG" sz="1000"/>
          </a:p>
          <a:p>
            <a:r>
              <a:rPr lang="en-SG" sz="1000"/>
              <a:t>3) Choropleth map options:</a:t>
            </a:r>
          </a:p>
          <a:p>
            <a:pPr marL="228600" indent="-228600">
              <a:buAutoNum type="alphaLcPeriod"/>
            </a:pPr>
            <a:r>
              <a:rPr lang="en-SG" sz="1000"/>
              <a:t>Users can specify the confidence level of the P-values to be shown in the Emerging Hot Spot map.</a:t>
            </a:r>
          </a:p>
          <a:p>
            <a:endParaRPr lang="en-SG" sz="1000"/>
          </a:p>
          <a:p>
            <a:r>
              <a:rPr lang="en-SG" sz="1000"/>
              <a:t>4) Emerging Hot Spot Analysis Results table.</a:t>
            </a:r>
          </a:p>
          <a:p>
            <a:pPr marL="228600" indent="-228600">
              <a:buAutoNum type="alphaLcPeriod"/>
            </a:pPr>
            <a:r>
              <a:rPr lang="en-SG" sz="1000"/>
              <a:t>Users can specify the number of entries to display</a:t>
            </a:r>
          </a:p>
          <a:p>
            <a:pPr marL="228600" indent="-228600">
              <a:buAutoNum type="alphaLcPeriod"/>
            </a:pPr>
            <a:r>
              <a:rPr lang="en-SG" sz="1000"/>
              <a:t>Users can search for a particular value or classification via the search box.</a:t>
            </a:r>
          </a:p>
          <a:p>
            <a:pPr marL="228600" indent="-228600">
              <a:buAutoNum type="alphaLcPeriod"/>
            </a:pPr>
            <a:r>
              <a:rPr lang="en-SG" sz="1000"/>
              <a:t>Users can sort each variable in ascending or descending order.</a:t>
            </a:r>
          </a:p>
          <a:p>
            <a:endParaRPr lang="en-SG" sz="1000"/>
          </a:p>
        </p:txBody>
      </p:sp>
      <p:pic>
        <p:nvPicPr>
          <p:cNvPr id="5" name="Picture 4">
            <a:extLst>
              <a:ext uri="{FF2B5EF4-FFF2-40B4-BE49-F238E27FC236}">
                <a16:creationId xmlns:a16="http://schemas.microsoft.com/office/drawing/2014/main" id="{BB252E41-3058-6A64-A9CB-28F6B28C2ECA}"/>
              </a:ext>
            </a:extLst>
          </p:cNvPr>
          <p:cNvPicPr>
            <a:picLocks noChangeAspect="1"/>
          </p:cNvPicPr>
          <p:nvPr/>
        </p:nvPicPr>
        <p:blipFill>
          <a:blip r:embed="rId2"/>
          <a:stretch>
            <a:fillRect/>
          </a:stretch>
        </p:blipFill>
        <p:spPr>
          <a:xfrm>
            <a:off x="7295570" y="1564732"/>
            <a:ext cx="2024977" cy="1779879"/>
          </a:xfrm>
          <a:prstGeom prst="rect">
            <a:avLst/>
          </a:prstGeom>
        </p:spPr>
      </p:pic>
      <p:pic>
        <p:nvPicPr>
          <p:cNvPr id="7" name="Picture 6">
            <a:extLst>
              <a:ext uri="{FF2B5EF4-FFF2-40B4-BE49-F238E27FC236}">
                <a16:creationId xmlns:a16="http://schemas.microsoft.com/office/drawing/2014/main" id="{606E4D4F-FDE8-7973-03FA-0680EAF02704}"/>
              </a:ext>
            </a:extLst>
          </p:cNvPr>
          <p:cNvPicPr>
            <a:picLocks noChangeAspect="1"/>
          </p:cNvPicPr>
          <p:nvPr/>
        </p:nvPicPr>
        <p:blipFill>
          <a:blip r:embed="rId3"/>
          <a:stretch>
            <a:fillRect/>
          </a:stretch>
        </p:blipFill>
        <p:spPr>
          <a:xfrm>
            <a:off x="7295570" y="3344611"/>
            <a:ext cx="2024977" cy="2267954"/>
          </a:xfrm>
          <a:prstGeom prst="rect">
            <a:avLst/>
          </a:prstGeom>
        </p:spPr>
      </p:pic>
      <p:sp>
        <p:nvSpPr>
          <p:cNvPr id="22" name="Decagon 21">
            <a:extLst>
              <a:ext uri="{FF2B5EF4-FFF2-40B4-BE49-F238E27FC236}">
                <a16:creationId xmlns:a16="http://schemas.microsoft.com/office/drawing/2014/main" id="{D79C0A0D-CE4F-51D8-C45B-428C39DC03A7}"/>
              </a:ext>
            </a:extLst>
          </p:cNvPr>
          <p:cNvSpPr/>
          <p:nvPr/>
        </p:nvSpPr>
        <p:spPr>
          <a:xfrm>
            <a:off x="7358743" y="1294859"/>
            <a:ext cx="252412" cy="204787"/>
          </a:xfrm>
          <a:prstGeom prst="decagon">
            <a:avLst/>
          </a:prstGeom>
          <a:solidFill>
            <a:schemeClr val="tx2">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a:t>2</a:t>
            </a:r>
          </a:p>
        </p:txBody>
      </p:sp>
      <p:sp>
        <p:nvSpPr>
          <p:cNvPr id="23" name="TextBox 22">
            <a:extLst>
              <a:ext uri="{FF2B5EF4-FFF2-40B4-BE49-F238E27FC236}">
                <a16:creationId xmlns:a16="http://schemas.microsoft.com/office/drawing/2014/main" id="{BE5A20F1-6032-D106-35B4-AA3276EDC55B}"/>
              </a:ext>
            </a:extLst>
          </p:cNvPr>
          <p:cNvSpPr txBox="1"/>
          <p:nvPr/>
        </p:nvSpPr>
        <p:spPr>
          <a:xfrm>
            <a:off x="7587091" y="1245936"/>
            <a:ext cx="1653161" cy="307777"/>
          </a:xfrm>
          <a:prstGeom prst="rect">
            <a:avLst/>
          </a:prstGeom>
          <a:noFill/>
        </p:spPr>
        <p:txBody>
          <a:bodyPr wrap="square" rtlCol="0">
            <a:spAutoFit/>
          </a:bodyPr>
          <a:lstStyle/>
          <a:p>
            <a:r>
              <a:rPr lang="en-SG" sz="1400"/>
              <a:t>Side-bar plots</a:t>
            </a:r>
          </a:p>
        </p:txBody>
      </p:sp>
      <p:pic>
        <p:nvPicPr>
          <p:cNvPr id="2" name="Picture 1">
            <a:extLst>
              <a:ext uri="{FF2B5EF4-FFF2-40B4-BE49-F238E27FC236}">
                <a16:creationId xmlns:a16="http://schemas.microsoft.com/office/drawing/2014/main" id="{F6F4DBCA-F0D4-B832-A75C-1B4029367232}"/>
              </a:ext>
            </a:extLst>
          </p:cNvPr>
          <p:cNvPicPr>
            <a:picLocks noChangeAspect="1"/>
          </p:cNvPicPr>
          <p:nvPr/>
        </p:nvPicPr>
        <p:blipFill>
          <a:blip r:embed="rId4"/>
          <a:stretch>
            <a:fillRect/>
          </a:stretch>
        </p:blipFill>
        <p:spPr>
          <a:xfrm>
            <a:off x="34998" y="439050"/>
            <a:ext cx="12028451" cy="719390"/>
          </a:xfrm>
          <a:prstGeom prst="rect">
            <a:avLst/>
          </a:prstGeom>
        </p:spPr>
      </p:pic>
      <p:pic>
        <p:nvPicPr>
          <p:cNvPr id="3" name="Picture 2">
            <a:extLst>
              <a:ext uri="{FF2B5EF4-FFF2-40B4-BE49-F238E27FC236}">
                <a16:creationId xmlns:a16="http://schemas.microsoft.com/office/drawing/2014/main" id="{17E26B7F-A6C6-6A6B-3867-7E2D5D413F8E}"/>
              </a:ext>
            </a:extLst>
          </p:cNvPr>
          <p:cNvPicPr>
            <a:picLocks noChangeAspect="1"/>
          </p:cNvPicPr>
          <p:nvPr/>
        </p:nvPicPr>
        <p:blipFill>
          <a:blip r:embed="rId5"/>
          <a:stretch>
            <a:fillRect/>
          </a:stretch>
        </p:blipFill>
        <p:spPr>
          <a:xfrm>
            <a:off x="0" y="-17364"/>
            <a:ext cx="12192000" cy="475488"/>
          </a:xfrm>
          <a:prstGeom prst="rect">
            <a:avLst/>
          </a:prstGeom>
        </p:spPr>
      </p:pic>
      <p:sp>
        <p:nvSpPr>
          <p:cNvPr id="4" name="TextBox 3">
            <a:extLst>
              <a:ext uri="{FF2B5EF4-FFF2-40B4-BE49-F238E27FC236}">
                <a16:creationId xmlns:a16="http://schemas.microsoft.com/office/drawing/2014/main" id="{D09805EE-6D7F-2997-5933-723E9549795C}"/>
              </a:ext>
            </a:extLst>
          </p:cNvPr>
          <p:cNvSpPr txBox="1"/>
          <p:nvPr/>
        </p:nvSpPr>
        <p:spPr>
          <a:xfrm>
            <a:off x="90452" y="495702"/>
            <a:ext cx="11898928" cy="492443"/>
          </a:xfrm>
          <a:prstGeom prst="rect">
            <a:avLst/>
          </a:prstGeom>
          <a:noFill/>
        </p:spPr>
        <p:txBody>
          <a:bodyPr wrap="square" lIns="91440" tIns="45720" rIns="91440" bIns="45720" rtlCol="0" anchor="t">
            <a:spAutoFit/>
          </a:bodyPr>
          <a:lstStyle/>
          <a:p>
            <a:r>
              <a:rPr lang="en-SG" sz="1300"/>
              <a:t>This analysis page allows users to perform an Emerging Hot Spot analysis, to reveal and describe how hot spots and cold spots have changed over time. After identifying temporal trends</a:t>
            </a:r>
            <a:r>
              <a:rPr lang="en-US" sz="1300"/>
              <a:t>, features are classified into one of 17 ESRI hot spot classifications. </a:t>
            </a:r>
          </a:p>
        </p:txBody>
      </p:sp>
      <p:sp>
        <p:nvSpPr>
          <p:cNvPr id="6" name="TextBox 5">
            <a:extLst>
              <a:ext uri="{FF2B5EF4-FFF2-40B4-BE49-F238E27FC236}">
                <a16:creationId xmlns:a16="http://schemas.microsoft.com/office/drawing/2014/main" id="{A3B70413-7557-F810-E9F6-F0615CD5D9BE}"/>
              </a:ext>
            </a:extLst>
          </p:cNvPr>
          <p:cNvSpPr txBox="1"/>
          <p:nvPr/>
        </p:nvSpPr>
        <p:spPr>
          <a:xfrm>
            <a:off x="5691" y="8234"/>
            <a:ext cx="6670274" cy="400110"/>
          </a:xfrm>
          <a:prstGeom prst="rect">
            <a:avLst/>
          </a:prstGeom>
          <a:noFill/>
        </p:spPr>
        <p:txBody>
          <a:bodyPr wrap="square">
            <a:spAutoFit/>
          </a:bodyPr>
          <a:lstStyle/>
          <a:p>
            <a:r>
              <a:rPr lang="en-US" sz="200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Geospatial Analysis – Emerging Hot Spot Analysis</a:t>
            </a:r>
          </a:p>
        </p:txBody>
      </p:sp>
      <p:pic>
        <p:nvPicPr>
          <p:cNvPr id="9" name="Picture 8">
            <a:extLst>
              <a:ext uri="{FF2B5EF4-FFF2-40B4-BE49-F238E27FC236}">
                <a16:creationId xmlns:a16="http://schemas.microsoft.com/office/drawing/2014/main" id="{95EBABC8-4739-4B55-CA67-8194FC06A5DB}"/>
              </a:ext>
            </a:extLst>
          </p:cNvPr>
          <p:cNvPicPr>
            <a:picLocks noChangeAspect="1"/>
          </p:cNvPicPr>
          <p:nvPr/>
        </p:nvPicPr>
        <p:blipFill>
          <a:blip r:embed="rId6"/>
          <a:stretch>
            <a:fillRect/>
          </a:stretch>
        </p:blipFill>
        <p:spPr>
          <a:xfrm>
            <a:off x="90452" y="1245435"/>
            <a:ext cx="7224279" cy="5058135"/>
          </a:xfrm>
          <a:prstGeom prst="rect">
            <a:avLst/>
          </a:prstGeom>
        </p:spPr>
      </p:pic>
    </p:spTree>
    <p:extLst>
      <p:ext uri="{BB962C8B-B14F-4D97-AF65-F5344CB8AC3E}">
        <p14:creationId xmlns:p14="http://schemas.microsoft.com/office/powerpoint/2010/main" val="181333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C4CA7A-558C-DCDC-06CC-5248E5E6FD44}"/>
              </a:ext>
            </a:extLst>
          </p:cNvPr>
          <p:cNvPicPr>
            <a:picLocks noChangeAspect="1"/>
          </p:cNvPicPr>
          <p:nvPr/>
        </p:nvPicPr>
        <p:blipFill>
          <a:blip r:embed="rId2"/>
          <a:stretch>
            <a:fillRect/>
          </a:stretch>
        </p:blipFill>
        <p:spPr>
          <a:xfrm>
            <a:off x="34997" y="1225395"/>
            <a:ext cx="9124501" cy="5617888"/>
          </a:xfrm>
          <a:prstGeom prst="rect">
            <a:avLst/>
          </a:prstGeom>
        </p:spPr>
      </p:pic>
      <p:pic>
        <p:nvPicPr>
          <p:cNvPr id="4" name="Picture 3">
            <a:extLst>
              <a:ext uri="{FF2B5EF4-FFF2-40B4-BE49-F238E27FC236}">
                <a16:creationId xmlns:a16="http://schemas.microsoft.com/office/drawing/2014/main" id="{C89370D4-A066-1D0B-7E2D-FDAF39A0799B}"/>
              </a:ext>
            </a:extLst>
          </p:cNvPr>
          <p:cNvPicPr>
            <a:picLocks noChangeAspect="1"/>
          </p:cNvPicPr>
          <p:nvPr/>
        </p:nvPicPr>
        <p:blipFill>
          <a:blip r:embed="rId3"/>
          <a:stretch>
            <a:fillRect/>
          </a:stretch>
        </p:blipFill>
        <p:spPr>
          <a:xfrm>
            <a:off x="34998" y="439050"/>
            <a:ext cx="12028451" cy="719390"/>
          </a:xfrm>
          <a:prstGeom prst="rect">
            <a:avLst/>
          </a:prstGeom>
        </p:spPr>
      </p:pic>
      <p:pic>
        <p:nvPicPr>
          <p:cNvPr id="44" name="Picture 43">
            <a:extLst>
              <a:ext uri="{FF2B5EF4-FFF2-40B4-BE49-F238E27FC236}">
                <a16:creationId xmlns:a16="http://schemas.microsoft.com/office/drawing/2014/main" id="{B886DB73-508F-A298-2197-4D5FD4107A76}"/>
              </a:ext>
            </a:extLst>
          </p:cNvPr>
          <p:cNvPicPr>
            <a:picLocks noChangeAspect="1"/>
          </p:cNvPicPr>
          <p:nvPr/>
        </p:nvPicPr>
        <p:blipFill>
          <a:blip r:embed="rId4"/>
          <a:stretch>
            <a:fillRect/>
          </a:stretch>
        </p:blipFill>
        <p:spPr>
          <a:xfrm>
            <a:off x="0" y="-17364"/>
            <a:ext cx="12192000" cy="475488"/>
          </a:xfrm>
          <a:prstGeom prst="rect">
            <a:avLst/>
          </a:prstGeom>
        </p:spPr>
      </p:pic>
      <p:sp>
        <p:nvSpPr>
          <p:cNvPr id="13" name="TextBox 12">
            <a:extLst>
              <a:ext uri="{FF2B5EF4-FFF2-40B4-BE49-F238E27FC236}">
                <a16:creationId xmlns:a16="http://schemas.microsoft.com/office/drawing/2014/main" id="{64993623-4AEA-BA32-1A96-7D8221C9E600}"/>
              </a:ext>
            </a:extLst>
          </p:cNvPr>
          <p:cNvSpPr txBox="1"/>
          <p:nvPr/>
        </p:nvSpPr>
        <p:spPr>
          <a:xfrm>
            <a:off x="90452" y="495702"/>
            <a:ext cx="11898928" cy="692497"/>
          </a:xfrm>
          <a:prstGeom prst="rect">
            <a:avLst/>
          </a:prstGeom>
          <a:noFill/>
        </p:spPr>
        <p:txBody>
          <a:bodyPr wrap="square" lIns="91440" tIns="45720" rIns="91440" bIns="45720" rtlCol="0" anchor="t">
            <a:spAutoFit/>
          </a:bodyPr>
          <a:lstStyle/>
          <a:p>
            <a:r>
              <a:rPr lang="en-SG" sz="1300" dirty="0"/>
              <a:t>This analysis page allows users to perform a One-Way ANOVA test to identify if there is any significant difference between the mean or median value for event types and the number of fatalities. If the p-value is below the critical value, it means that the null hypothesis has sufficient statistical evidence to support. Whereas if the p-value is above the critical value, the null hypothesis will be rejected due to insufficient statistical evidence.</a:t>
            </a:r>
            <a:endParaRPr lang="en-US" sz="1300" dirty="0"/>
          </a:p>
        </p:txBody>
      </p:sp>
      <p:sp>
        <p:nvSpPr>
          <p:cNvPr id="18" name="Decagon 17">
            <a:extLst>
              <a:ext uri="{FF2B5EF4-FFF2-40B4-BE49-F238E27FC236}">
                <a16:creationId xmlns:a16="http://schemas.microsoft.com/office/drawing/2014/main" id="{4E3240EC-85F1-A492-452A-B3B4A9CE6278}"/>
              </a:ext>
            </a:extLst>
          </p:cNvPr>
          <p:cNvSpPr/>
          <p:nvPr/>
        </p:nvSpPr>
        <p:spPr>
          <a:xfrm>
            <a:off x="914900" y="2414283"/>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19" name="Decagon 18">
            <a:extLst>
              <a:ext uri="{FF2B5EF4-FFF2-40B4-BE49-F238E27FC236}">
                <a16:creationId xmlns:a16="http://schemas.microsoft.com/office/drawing/2014/main" id="{22919C28-7618-BDEB-4F08-00A0D1476C0F}"/>
              </a:ext>
            </a:extLst>
          </p:cNvPr>
          <p:cNvSpPr/>
          <p:nvPr/>
        </p:nvSpPr>
        <p:spPr>
          <a:xfrm>
            <a:off x="914900" y="2975098"/>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0" name="Decagon 19">
            <a:extLst>
              <a:ext uri="{FF2B5EF4-FFF2-40B4-BE49-F238E27FC236}">
                <a16:creationId xmlns:a16="http://schemas.microsoft.com/office/drawing/2014/main" id="{F2AB74D7-0649-5F2D-B8EF-10E53B890DB2}"/>
              </a:ext>
            </a:extLst>
          </p:cNvPr>
          <p:cNvSpPr/>
          <p:nvPr/>
        </p:nvSpPr>
        <p:spPr>
          <a:xfrm>
            <a:off x="914900" y="3987573"/>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21" name="Decagon 20">
            <a:extLst>
              <a:ext uri="{FF2B5EF4-FFF2-40B4-BE49-F238E27FC236}">
                <a16:creationId xmlns:a16="http://schemas.microsoft.com/office/drawing/2014/main" id="{A6B7C7B3-6B29-DE8F-4AE7-50658A8A99E5}"/>
              </a:ext>
            </a:extLst>
          </p:cNvPr>
          <p:cNvSpPr/>
          <p:nvPr/>
        </p:nvSpPr>
        <p:spPr>
          <a:xfrm>
            <a:off x="914900" y="4547780"/>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d</a:t>
            </a:r>
          </a:p>
        </p:txBody>
      </p:sp>
      <p:sp>
        <p:nvSpPr>
          <p:cNvPr id="22" name="Decagon 21">
            <a:extLst>
              <a:ext uri="{FF2B5EF4-FFF2-40B4-BE49-F238E27FC236}">
                <a16:creationId xmlns:a16="http://schemas.microsoft.com/office/drawing/2014/main" id="{CBE8C51A-E8BF-3B2E-BA98-36AEA93C27CD}"/>
              </a:ext>
            </a:extLst>
          </p:cNvPr>
          <p:cNvSpPr/>
          <p:nvPr/>
        </p:nvSpPr>
        <p:spPr>
          <a:xfrm>
            <a:off x="914900" y="5050487"/>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e</a:t>
            </a:r>
          </a:p>
        </p:txBody>
      </p:sp>
      <p:sp>
        <p:nvSpPr>
          <p:cNvPr id="25" name="Decagon 24">
            <a:extLst>
              <a:ext uri="{FF2B5EF4-FFF2-40B4-BE49-F238E27FC236}">
                <a16:creationId xmlns:a16="http://schemas.microsoft.com/office/drawing/2014/main" id="{F030AEC0-BD04-FAA8-220D-C1F8EC91D643}"/>
              </a:ext>
            </a:extLst>
          </p:cNvPr>
          <p:cNvSpPr/>
          <p:nvPr/>
        </p:nvSpPr>
        <p:spPr>
          <a:xfrm>
            <a:off x="914900" y="5553194"/>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f</a:t>
            </a:r>
            <a:endParaRPr lang="en-SG" sz="1400"/>
          </a:p>
        </p:txBody>
      </p:sp>
      <p:sp>
        <p:nvSpPr>
          <p:cNvPr id="31" name="TextBox 30">
            <a:extLst>
              <a:ext uri="{FF2B5EF4-FFF2-40B4-BE49-F238E27FC236}">
                <a16:creationId xmlns:a16="http://schemas.microsoft.com/office/drawing/2014/main" id="{C4B01CA3-BCCC-56A1-D2AC-3A0CF695BF55}"/>
              </a:ext>
            </a:extLst>
          </p:cNvPr>
          <p:cNvSpPr txBox="1"/>
          <p:nvPr/>
        </p:nvSpPr>
        <p:spPr>
          <a:xfrm>
            <a:off x="9249484" y="1192948"/>
            <a:ext cx="2813965" cy="4093428"/>
          </a:xfrm>
          <a:prstGeom prst="rect">
            <a:avLst/>
          </a:prstGeom>
          <a:solidFill>
            <a:schemeClr val="bg1">
              <a:lumMod val="95000"/>
            </a:schemeClr>
          </a:solidFill>
          <a:ln>
            <a:solidFill>
              <a:schemeClr val="tx1"/>
            </a:solidFill>
          </a:ln>
        </p:spPr>
        <p:txBody>
          <a:bodyPr wrap="square" rtlCol="0">
            <a:spAutoFit/>
          </a:bodyPr>
          <a:lstStyle/>
          <a:p>
            <a:r>
              <a:rPr lang="en-SG" sz="1000"/>
              <a:t>1) Options for </a:t>
            </a:r>
            <a:r>
              <a:rPr lang="en-SG" sz="1000" err="1"/>
              <a:t>Anova</a:t>
            </a:r>
            <a:r>
              <a:rPr lang="en-SG" sz="1000"/>
              <a:t> Test: Users can specify the parameters that will be used during the calculation for </a:t>
            </a:r>
            <a:r>
              <a:rPr lang="en-SG" sz="1000" err="1"/>
              <a:t>Anova</a:t>
            </a:r>
            <a:r>
              <a:rPr lang="en-SG" sz="1000"/>
              <a:t> statistical test.</a:t>
            </a:r>
          </a:p>
          <a:p>
            <a:pPr marL="228600" indent="-228600">
              <a:buAutoNum type="alphaLcPeriod"/>
            </a:pPr>
            <a:r>
              <a:rPr lang="en-SG" sz="1000"/>
              <a:t>Users can select the year of interest between 2020 to 2023 to compare.</a:t>
            </a:r>
          </a:p>
          <a:p>
            <a:pPr marL="228600" indent="-228600">
              <a:buAutoNum type="alphaLcPeriod"/>
            </a:pPr>
            <a:r>
              <a:rPr lang="en-SG" sz="1000"/>
              <a:t>Users can multi-select the event types to compare between the various event types and their significance. Users can also click on the “Reset Selections” button if they want to start over.</a:t>
            </a:r>
          </a:p>
          <a:p>
            <a:pPr marL="228600" indent="-228600">
              <a:buAutoNum type="alphaLcPeriod"/>
            </a:pPr>
            <a:r>
              <a:rPr lang="en-SG" sz="1000"/>
              <a:t>Users can select the type of test they would like to use to calculate the statistics i.e. Parametric, Non-parametric, etc.</a:t>
            </a:r>
          </a:p>
          <a:p>
            <a:pPr marL="228600" indent="-228600">
              <a:buAutoNum type="alphaLcPeriod"/>
            </a:pPr>
            <a:r>
              <a:rPr lang="en-SG" sz="1000"/>
              <a:t>Users have the option to select on the type of pairwise display they would like to show on the plot i.e. Significant, Non-significant or all.</a:t>
            </a:r>
          </a:p>
          <a:p>
            <a:pPr marL="228600" indent="-228600">
              <a:buAutoNum type="alphaLcPeriod"/>
            </a:pPr>
            <a:r>
              <a:rPr lang="en-SG" sz="1000"/>
              <a:t>Users can select the type of P-value adjust method they would like to use during the statistical calculation.</a:t>
            </a:r>
          </a:p>
          <a:p>
            <a:pPr marL="228600" indent="-228600">
              <a:buAutoNum type="alphaLcPeriod"/>
            </a:pPr>
            <a:r>
              <a:rPr lang="en-SG" sz="1000"/>
              <a:t>Users can choose between 0.95 or 0.99 confidence interval to be used during the statistical calculation.</a:t>
            </a:r>
          </a:p>
          <a:p>
            <a:pPr marL="228600" indent="-228600">
              <a:buAutoNum type="alphaLcPeriod"/>
            </a:pPr>
            <a:endParaRPr lang="en-SG" sz="1000"/>
          </a:p>
          <a:p>
            <a:r>
              <a:rPr lang="en-SG" sz="1000"/>
              <a:t>2) This section provides a brief explanation of what ANOVA testing is to the user.</a:t>
            </a:r>
          </a:p>
        </p:txBody>
      </p:sp>
      <p:sp>
        <p:nvSpPr>
          <p:cNvPr id="37" name="Arrow: Left 36">
            <a:extLst>
              <a:ext uri="{FF2B5EF4-FFF2-40B4-BE49-F238E27FC236}">
                <a16:creationId xmlns:a16="http://schemas.microsoft.com/office/drawing/2014/main" id="{25910048-8901-525C-43CE-22395A75F827}"/>
              </a:ext>
            </a:extLst>
          </p:cNvPr>
          <p:cNvSpPr/>
          <p:nvPr/>
        </p:nvSpPr>
        <p:spPr>
          <a:xfrm>
            <a:off x="2092536" y="3533238"/>
            <a:ext cx="215691"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9D4723A-ECFA-F873-81B7-7E9D67A1A762}"/>
              </a:ext>
            </a:extLst>
          </p:cNvPr>
          <p:cNvSpPr txBox="1"/>
          <p:nvPr/>
        </p:nvSpPr>
        <p:spPr>
          <a:xfrm>
            <a:off x="5691" y="8234"/>
            <a:ext cx="6670274" cy="400110"/>
          </a:xfrm>
          <a:prstGeom prst="rect">
            <a:avLst/>
          </a:prstGeom>
          <a:noFill/>
        </p:spPr>
        <p:txBody>
          <a:bodyPr wrap="square">
            <a:spAutoFit/>
          </a:bodyPr>
          <a:lstStyle/>
          <a:p>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Confirmatory Analysis – One-Way ANOVA Test</a:t>
            </a:r>
          </a:p>
        </p:txBody>
      </p:sp>
      <p:sp>
        <p:nvSpPr>
          <p:cNvPr id="3" name="Arrow: Right 2">
            <a:extLst>
              <a:ext uri="{FF2B5EF4-FFF2-40B4-BE49-F238E27FC236}">
                <a16:creationId xmlns:a16="http://schemas.microsoft.com/office/drawing/2014/main" id="{2DCF5DDD-E651-E96D-23C7-6083F55627D0}"/>
              </a:ext>
            </a:extLst>
          </p:cNvPr>
          <p:cNvSpPr/>
          <p:nvPr/>
        </p:nvSpPr>
        <p:spPr>
          <a:xfrm>
            <a:off x="808273" y="2017105"/>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a:t>1</a:t>
            </a:r>
          </a:p>
        </p:txBody>
      </p:sp>
      <p:sp>
        <p:nvSpPr>
          <p:cNvPr id="14" name="Arrow: Right 13">
            <a:extLst>
              <a:ext uri="{FF2B5EF4-FFF2-40B4-BE49-F238E27FC236}">
                <a16:creationId xmlns:a16="http://schemas.microsoft.com/office/drawing/2014/main" id="{364A892E-5F26-1C75-A5B8-692C206BC2DA}"/>
              </a:ext>
            </a:extLst>
          </p:cNvPr>
          <p:cNvSpPr/>
          <p:nvPr/>
        </p:nvSpPr>
        <p:spPr>
          <a:xfrm>
            <a:off x="682066" y="6084422"/>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2</a:t>
            </a:r>
            <a:endParaRPr lang="en-SG"/>
          </a:p>
        </p:txBody>
      </p:sp>
    </p:spTree>
    <p:extLst>
      <p:ext uri="{BB962C8B-B14F-4D97-AF65-F5344CB8AC3E}">
        <p14:creationId xmlns:p14="http://schemas.microsoft.com/office/powerpoint/2010/main" val="1454598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28AF8B-77F0-BC4A-120C-274CACBF2D26}"/>
              </a:ext>
            </a:extLst>
          </p:cNvPr>
          <p:cNvPicPr>
            <a:picLocks noChangeAspect="1"/>
          </p:cNvPicPr>
          <p:nvPr/>
        </p:nvPicPr>
        <p:blipFill>
          <a:blip r:embed="rId2"/>
          <a:stretch>
            <a:fillRect/>
          </a:stretch>
        </p:blipFill>
        <p:spPr>
          <a:xfrm>
            <a:off x="0" y="6108401"/>
            <a:ext cx="9160814" cy="888230"/>
          </a:xfrm>
          <a:prstGeom prst="rect">
            <a:avLst/>
          </a:prstGeom>
        </p:spPr>
      </p:pic>
      <p:pic>
        <p:nvPicPr>
          <p:cNvPr id="8" name="Picture 7">
            <a:extLst>
              <a:ext uri="{FF2B5EF4-FFF2-40B4-BE49-F238E27FC236}">
                <a16:creationId xmlns:a16="http://schemas.microsoft.com/office/drawing/2014/main" id="{6EF74626-B6F0-B65E-3183-3D4E278616DD}"/>
              </a:ext>
            </a:extLst>
          </p:cNvPr>
          <p:cNvPicPr>
            <a:picLocks noChangeAspect="1"/>
          </p:cNvPicPr>
          <p:nvPr/>
        </p:nvPicPr>
        <p:blipFill>
          <a:blip r:embed="rId3"/>
          <a:stretch>
            <a:fillRect/>
          </a:stretch>
        </p:blipFill>
        <p:spPr>
          <a:xfrm>
            <a:off x="34998" y="1196018"/>
            <a:ext cx="9125816" cy="4966072"/>
          </a:xfrm>
          <a:prstGeom prst="rect">
            <a:avLst/>
          </a:prstGeom>
        </p:spPr>
      </p:pic>
      <p:pic>
        <p:nvPicPr>
          <p:cNvPr id="4" name="Picture 3">
            <a:extLst>
              <a:ext uri="{FF2B5EF4-FFF2-40B4-BE49-F238E27FC236}">
                <a16:creationId xmlns:a16="http://schemas.microsoft.com/office/drawing/2014/main" id="{C89370D4-A066-1D0B-7E2D-FDAF39A0799B}"/>
              </a:ext>
            </a:extLst>
          </p:cNvPr>
          <p:cNvPicPr>
            <a:picLocks noChangeAspect="1"/>
          </p:cNvPicPr>
          <p:nvPr/>
        </p:nvPicPr>
        <p:blipFill>
          <a:blip r:embed="rId4"/>
          <a:stretch>
            <a:fillRect/>
          </a:stretch>
        </p:blipFill>
        <p:spPr>
          <a:xfrm>
            <a:off x="34998" y="439050"/>
            <a:ext cx="12028451" cy="719390"/>
          </a:xfrm>
          <a:prstGeom prst="rect">
            <a:avLst/>
          </a:prstGeom>
        </p:spPr>
      </p:pic>
      <p:pic>
        <p:nvPicPr>
          <p:cNvPr id="44" name="Picture 43">
            <a:extLst>
              <a:ext uri="{FF2B5EF4-FFF2-40B4-BE49-F238E27FC236}">
                <a16:creationId xmlns:a16="http://schemas.microsoft.com/office/drawing/2014/main" id="{B886DB73-508F-A298-2197-4D5FD4107A76}"/>
              </a:ext>
            </a:extLst>
          </p:cNvPr>
          <p:cNvPicPr>
            <a:picLocks noChangeAspect="1"/>
          </p:cNvPicPr>
          <p:nvPr/>
        </p:nvPicPr>
        <p:blipFill>
          <a:blip r:embed="rId5"/>
          <a:stretch>
            <a:fillRect/>
          </a:stretch>
        </p:blipFill>
        <p:spPr>
          <a:xfrm>
            <a:off x="0" y="-17364"/>
            <a:ext cx="12192000" cy="475488"/>
          </a:xfrm>
          <a:prstGeom prst="rect">
            <a:avLst/>
          </a:prstGeom>
        </p:spPr>
      </p:pic>
      <p:sp>
        <p:nvSpPr>
          <p:cNvPr id="13" name="TextBox 12">
            <a:extLst>
              <a:ext uri="{FF2B5EF4-FFF2-40B4-BE49-F238E27FC236}">
                <a16:creationId xmlns:a16="http://schemas.microsoft.com/office/drawing/2014/main" id="{64993623-4AEA-BA32-1A96-7D8221C9E600}"/>
              </a:ext>
            </a:extLst>
          </p:cNvPr>
          <p:cNvSpPr txBox="1"/>
          <p:nvPr/>
        </p:nvSpPr>
        <p:spPr>
          <a:xfrm>
            <a:off x="90452" y="495702"/>
            <a:ext cx="11898928" cy="600164"/>
          </a:xfrm>
          <a:prstGeom prst="rect">
            <a:avLst/>
          </a:prstGeom>
          <a:noFill/>
        </p:spPr>
        <p:txBody>
          <a:bodyPr wrap="square" lIns="91440" tIns="45720" rIns="91440" bIns="45720" rtlCol="0" anchor="t">
            <a:spAutoFit/>
          </a:bodyPr>
          <a:lstStyle/>
          <a:p>
            <a:r>
              <a:rPr lang="en-SG" sz="1100" dirty="0"/>
              <a:t>This analysis page allows users to </a:t>
            </a:r>
            <a:r>
              <a:rPr lang="en-US" sz="1100" dirty="0" err="1"/>
              <a:t>visualise</a:t>
            </a:r>
            <a:r>
              <a:rPr lang="en-US" sz="1100" dirty="0"/>
              <a:t> categorical data using mosaic plot to find association between the variables. The size of each tile would represent the proportion of observations for the variable. The </a:t>
            </a:r>
            <a:r>
              <a:rPr lang="en-US" sz="1100" dirty="0" err="1"/>
              <a:t>colour</a:t>
            </a:r>
            <a:r>
              <a:rPr lang="en-US" sz="1100" dirty="0"/>
              <a:t> of each tile would represent the residual where red tiles indicate significant negative residual where frequency is less than expected and blue tiles indicate significant positive residual where frequency is more than expected. The intensity of the </a:t>
            </a:r>
            <a:r>
              <a:rPr lang="en-US" sz="1100" dirty="0" err="1"/>
              <a:t>colour</a:t>
            </a:r>
            <a:r>
              <a:rPr lang="en-US" sz="1100" dirty="0"/>
              <a:t> represents the magnitude of the residuals which is shown on the legend on the right.</a:t>
            </a:r>
          </a:p>
        </p:txBody>
      </p:sp>
      <p:sp>
        <p:nvSpPr>
          <p:cNvPr id="18" name="Decagon 17">
            <a:extLst>
              <a:ext uri="{FF2B5EF4-FFF2-40B4-BE49-F238E27FC236}">
                <a16:creationId xmlns:a16="http://schemas.microsoft.com/office/drawing/2014/main" id="{4E3240EC-85F1-A492-452A-B3B4A9CE6278}"/>
              </a:ext>
            </a:extLst>
          </p:cNvPr>
          <p:cNvSpPr/>
          <p:nvPr/>
        </p:nvSpPr>
        <p:spPr>
          <a:xfrm>
            <a:off x="1199458" y="2552389"/>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a</a:t>
            </a:r>
          </a:p>
        </p:txBody>
      </p:sp>
      <p:sp>
        <p:nvSpPr>
          <p:cNvPr id="19" name="Decagon 18">
            <a:extLst>
              <a:ext uri="{FF2B5EF4-FFF2-40B4-BE49-F238E27FC236}">
                <a16:creationId xmlns:a16="http://schemas.microsoft.com/office/drawing/2014/main" id="{22919C28-7618-BDEB-4F08-00A0D1476C0F}"/>
              </a:ext>
            </a:extLst>
          </p:cNvPr>
          <p:cNvSpPr/>
          <p:nvPr/>
        </p:nvSpPr>
        <p:spPr>
          <a:xfrm>
            <a:off x="1199458" y="2983127"/>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b</a:t>
            </a:r>
          </a:p>
        </p:txBody>
      </p:sp>
      <p:sp>
        <p:nvSpPr>
          <p:cNvPr id="20" name="Decagon 19">
            <a:extLst>
              <a:ext uri="{FF2B5EF4-FFF2-40B4-BE49-F238E27FC236}">
                <a16:creationId xmlns:a16="http://schemas.microsoft.com/office/drawing/2014/main" id="{F2AB74D7-0649-5F2D-B8EF-10E53B890DB2}"/>
              </a:ext>
            </a:extLst>
          </p:cNvPr>
          <p:cNvSpPr/>
          <p:nvPr/>
        </p:nvSpPr>
        <p:spPr>
          <a:xfrm>
            <a:off x="1199458" y="3474161"/>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c</a:t>
            </a:r>
          </a:p>
        </p:txBody>
      </p:sp>
      <p:sp>
        <p:nvSpPr>
          <p:cNvPr id="21" name="Decagon 20">
            <a:extLst>
              <a:ext uri="{FF2B5EF4-FFF2-40B4-BE49-F238E27FC236}">
                <a16:creationId xmlns:a16="http://schemas.microsoft.com/office/drawing/2014/main" id="{A6B7C7B3-6B29-DE8F-4AE7-50658A8A99E5}"/>
              </a:ext>
            </a:extLst>
          </p:cNvPr>
          <p:cNvSpPr/>
          <p:nvPr/>
        </p:nvSpPr>
        <p:spPr>
          <a:xfrm>
            <a:off x="1199458" y="4460595"/>
            <a:ext cx="252412" cy="204787"/>
          </a:xfrm>
          <a:prstGeom prst="decag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t>d</a:t>
            </a:r>
          </a:p>
        </p:txBody>
      </p:sp>
      <p:sp>
        <p:nvSpPr>
          <p:cNvPr id="31" name="TextBox 30">
            <a:extLst>
              <a:ext uri="{FF2B5EF4-FFF2-40B4-BE49-F238E27FC236}">
                <a16:creationId xmlns:a16="http://schemas.microsoft.com/office/drawing/2014/main" id="{C4B01CA3-BCCC-56A1-D2AC-3A0CF695BF55}"/>
              </a:ext>
            </a:extLst>
          </p:cNvPr>
          <p:cNvSpPr txBox="1"/>
          <p:nvPr/>
        </p:nvSpPr>
        <p:spPr>
          <a:xfrm>
            <a:off x="9249484" y="1192948"/>
            <a:ext cx="2813965" cy="3785652"/>
          </a:xfrm>
          <a:prstGeom prst="rect">
            <a:avLst/>
          </a:prstGeom>
          <a:solidFill>
            <a:schemeClr val="bg1">
              <a:lumMod val="95000"/>
            </a:schemeClr>
          </a:solidFill>
          <a:ln>
            <a:solidFill>
              <a:schemeClr val="tx1"/>
            </a:solidFill>
          </a:ln>
        </p:spPr>
        <p:txBody>
          <a:bodyPr wrap="square" rtlCol="0">
            <a:spAutoFit/>
          </a:bodyPr>
          <a:lstStyle/>
          <a:p>
            <a:r>
              <a:rPr lang="en-SG" sz="1000"/>
              <a:t>1) User can use the filter options further analyse the mosaic plot.</a:t>
            </a:r>
          </a:p>
          <a:p>
            <a:pPr marL="228600" indent="-228600">
              <a:buAutoNum type="alphaLcPeriod"/>
            </a:pPr>
            <a:r>
              <a:rPr lang="en-SG" sz="1000"/>
              <a:t>Users can select multiple years of interest ranging from 2010 to 2023.</a:t>
            </a:r>
          </a:p>
          <a:p>
            <a:pPr marL="228600" indent="-228600">
              <a:buAutoNum type="alphaLcPeriod"/>
            </a:pPr>
            <a:r>
              <a:rPr lang="en-SG" sz="1000"/>
              <a:t>Users can select multiple regions of interest to populate the mosaic plot. A minimum of 1 regions are required to be selected to display.</a:t>
            </a:r>
          </a:p>
          <a:p>
            <a:pPr marL="228600" indent="-228600">
              <a:buAutoNum type="alphaLcPeriod"/>
            </a:pPr>
            <a:r>
              <a:rPr lang="en-SG" sz="1000"/>
              <a:t>Users can select multiple event types to see if they are able to discover any association between them. A minimum of 2 event types are required to be selected to display as the mosaic plot is used to display proportionality of observations.</a:t>
            </a:r>
          </a:p>
          <a:p>
            <a:pPr marL="228600" indent="-228600">
              <a:buAutoNum type="alphaLcPeriod"/>
            </a:pPr>
            <a:r>
              <a:rPr lang="en-SG" sz="1000"/>
              <a:t>Users can select if they want to look at observations that only have fatalities, no fatalities or both.</a:t>
            </a:r>
          </a:p>
          <a:p>
            <a:endParaRPr lang="en-SG" sz="1000"/>
          </a:p>
          <a:p>
            <a:r>
              <a:rPr lang="en-SG" sz="1000"/>
              <a:t>Users will need to select all the above and click on “Update Plot” to render the plot. </a:t>
            </a:r>
          </a:p>
          <a:p>
            <a:pPr marL="228600" indent="-228600">
              <a:buAutoNum type="alphaLcPeriod"/>
            </a:pPr>
            <a:endParaRPr lang="en-SG" sz="1000"/>
          </a:p>
          <a:p>
            <a:r>
              <a:rPr lang="en-SG" sz="1000"/>
              <a:t>2) This section provides users a brief explanation on how to interpret the mosaic plot and what the details on the chart mean.</a:t>
            </a:r>
          </a:p>
        </p:txBody>
      </p:sp>
      <p:sp>
        <p:nvSpPr>
          <p:cNvPr id="9" name="TextBox 8">
            <a:extLst>
              <a:ext uri="{FF2B5EF4-FFF2-40B4-BE49-F238E27FC236}">
                <a16:creationId xmlns:a16="http://schemas.microsoft.com/office/drawing/2014/main" id="{99D4723A-ECFA-F873-81B7-7E9D67A1A762}"/>
              </a:ext>
            </a:extLst>
          </p:cNvPr>
          <p:cNvSpPr txBox="1"/>
          <p:nvPr/>
        </p:nvSpPr>
        <p:spPr>
          <a:xfrm>
            <a:off x="5691" y="8234"/>
            <a:ext cx="6670274" cy="400110"/>
          </a:xfrm>
          <a:prstGeom prst="rect">
            <a:avLst/>
          </a:prstGeom>
          <a:noFill/>
        </p:spPr>
        <p:txBody>
          <a:bodyPr wrap="square">
            <a:spAutoFit/>
          </a:bodyPr>
          <a:lstStyle/>
          <a:p>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Confirmatory Analysis – </a:t>
            </a:r>
            <a:r>
              <a:rPr lang="en-US" sz="2000" dirty="0" err="1">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Visualising</a:t>
            </a:r>
            <a:r>
              <a:rPr lang="en-US" sz="2000" dirty="0">
                <a:solidFill>
                  <a:schemeClr val="bg1">
                    <a:lumMod val="85000"/>
                  </a:schemeClr>
                </a:solidFill>
                <a:latin typeface="Abadi Extra Light" panose="020F0502020204030204" pitchFamily="34" charset="0"/>
                <a:ea typeface="ADLaM Display" panose="020F0502020204030204" pitchFamily="2" charset="0"/>
                <a:cs typeface="ADLaM Display" panose="020F0502020204030204" pitchFamily="2" charset="0"/>
              </a:rPr>
              <a:t> Categorical Data</a:t>
            </a:r>
          </a:p>
        </p:txBody>
      </p:sp>
      <p:sp>
        <p:nvSpPr>
          <p:cNvPr id="3" name="Arrow: Right 2">
            <a:extLst>
              <a:ext uri="{FF2B5EF4-FFF2-40B4-BE49-F238E27FC236}">
                <a16:creationId xmlns:a16="http://schemas.microsoft.com/office/drawing/2014/main" id="{2DCF5DDD-E651-E96D-23C7-6083F55627D0}"/>
              </a:ext>
            </a:extLst>
          </p:cNvPr>
          <p:cNvSpPr/>
          <p:nvPr/>
        </p:nvSpPr>
        <p:spPr>
          <a:xfrm>
            <a:off x="1092830" y="2146298"/>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a:t>1</a:t>
            </a:r>
          </a:p>
        </p:txBody>
      </p:sp>
      <p:sp>
        <p:nvSpPr>
          <p:cNvPr id="5" name="Arrow: Right 4">
            <a:extLst>
              <a:ext uri="{FF2B5EF4-FFF2-40B4-BE49-F238E27FC236}">
                <a16:creationId xmlns:a16="http://schemas.microsoft.com/office/drawing/2014/main" id="{2B91A0E0-D8A7-A37A-13B3-638EFBA59A26}"/>
              </a:ext>
            </a:extLst>
          </p:cNvPr>
          <p:cNvSpPr/>
          <p:nvPr/>
        </p:nvSpPr>
        <p:spPr>
          <a:xfrm>
            <a:off x="1012074" y="6233895"/>
            <a:ext cx="465667" cy="29311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SG"/>
              <a:t>2</a:t>
            </a:r>
          </a:p>
        </p:txBody>
      </p:sp>
      <p:sp>
        <p:nvSpPr>
          <p:cNvPr id="12" name="Arrow: Left 11">
            <a:extLst>
              <a:ext uri="{FF2B5EF4-FFF2-40B4-BE49-F238E27FC236}">
                <a16:creationId xmlns:a16="http://schemas.microsoft.com/office/drawing/2014/main" id="{33D17E36-3581-305A-2955-E862AF11FFA4}"/>
              </a:ext>
            </a:extLst>
          </p:cNvPr>
          <p:cNvSpPr/>
          <p:nvPr/>
        </p:nvSpPr>
        <p:spPr>
          <a:xfrm>
            <a:off x="2176942" y="5193225"/>
            <a:ext cx="215691"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386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379</TotalTime>
  <Words>2149</Words>
  <Application>Microsoft Office PowerPoint</Application>
  <PresentationFormat>Widescreen</PresentationFormat>
  <Paragraphs>199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Noto Sans Display</vt:lpstr>
      <vt:lpstr>Abadi Extra Light</vt:lpstr>
      <vt:lpstr>Aptos</vt:lpstr>
      <vt:lpstr>Aptos Display</vt:lpstr>
      <vt:lpstr>Arial</vt:lpstr>
      <vt:lpstr>Office Theme</vt:lpstr>
      <vt:lpstr>Decoding Chaos – User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 Suan Ern</dc:creator>
  <cp:lastModifiedBy>TEO Suan Ern</cp:lastModifiedBy>
  <cp:revision>35</cp:revision>
  <dcterms:created xsi:type="dcterms:W3CDTF">2024-03-30T06:26:44Z</dcterms:created>
  <dcterms:modified xsi:type="dcterms:W3CDTF">2024-03-31T07:47:24Z</dcterms:modified>
</cp:coreProperties>
</file>